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6" r:id="rId1"/>
  </p:sldMasterIdLst>
  <p:notesMasterIdLst>
    <p:notesMasterId r:id="rId72"/>
  </p:notesMasterIdLst>
  <p:sldIdLst>
    <p:sldId id="361"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65" r:id="rId19"/>
    <p:sldId id="310" r:id="rId20"/>
    <p:sldId id="311" r:id="rId21"/>
    <p:sldId id="312" r:id="rId22"/>
    <p:sldId id="314" r:id="rId23"/>
    <p:sldId id="316" r:id="rId24"/>
    <p:sldId id="317" r:id="rId25"/>
    <p:sldId id="360" r:id="rId26"/>
    <p:sldId id="373" r:id="rId27"/>
    <p:sldId id="374" r:id="rId28"/>
    <p:sldId id="318" r:id="rId29"/>
    <p:sldId id="319" r:id="rId30"/>
    <p:sldId id="320" r:id="rId31"/>
    <p:sldId id="367" r:id="rId32"/>
    <p:sldId id="321" r:id="rId33"/>
    <p:sldId id="287" r:id="rId34"/>
    <p:sldId id="288" r:id="rId35"/>
    <p:sldId id="289" r:id="rId36"/>
    <p:sldId id="291" r:id="rId37"/>
    <p:sldId id="377" r:id="rId38"/>
    <p:sldId id="375" r:id="rId39"/>
    <p:sldId id="376" r:id="rId40"/>
    <p:sldId id="290" r:id="rId41"/>
    <p:sldId id="293" r:id="rId42"/>
    <p:sldId id="292" r:id="rId43"/>
    <p:sldId id="323" r:id="rId44"/>
    <p:sldId id="322" r:id="rId45"/>
    <p:sldId id="356" r:id="rId46"/>
    <p:sldId id="357" r:id="rId47"/>
    <p:sldId id="324" r:id="rId48"/>
    <p:sldId id="325" r:id="rId49"/>
    <p:sldId id="326" r:id="rId50"/>
    <p:sldId id="327" r:id="rId51"/>
    <p:sldId id="328" r:id="rId52"/>
    <p:sldId id="329" r:id="rId53"/>
    <p:sldId id="330" r:id="rId54"/>
    <p:sldId id="331" r:id="rId55"/>
    <p:sldId id="332" r:id="rId56"/>
    <p:sldId id="333" r:id="rId57"/>
    <p:sldId id="334" r:id="rId58"/>
    <p:sldId id="336" r:id="rId59"/>
    <p:sldId id="335" r:id="rId60"/>
    <p:sldId id="337" r:id="rId61"/>
    <p:sldId id="359" r:id="rId62"/>
    <p:sldId id="348" r:id="rId63"/>
    <p:sldId id="349" r:id="rId64"/>
    <p:sldId id="350" r:id="rId65"/>
    <p:sldId id="351" r:id="rId66"/>
    <p:sldId id="352" r:id="rId67"/>
    <p:sldId id="353" r:id="rId68"/>
    <p:sldId id="354" r:id="rId69"/>
    <p:sldId id="369" r:id="rId70"/>
    <p:sldId id="371" r:id="rId71"/>
  </p:sldIdLst>
  <p:sldSz cx="9144000" cy="6858000" type="screen4x3"/>
  <p:notesSz cx="6858000" cy="9144000"/>
  <p:defaultTextStyle>
    <a:defPPr>
      <a:defRPr lang="de-DE"/>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euer"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51" autoAdjust="0"/>
    <p:restoredTop sz="87398" autoAdjust="0"/>
  </p:normalViewPr>
  <p:slideViewPr>
    <p:cSldViewPr snapToGrid="0" snapToObjects="1">
      <p:cViewPr>
        <p:scale>
          <a:sx n="80" d="100"/>
          <a:sy n="80" d="100"/>
        </p:scale>
        <p:origin x="-1092"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048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400E7120-07CA-4F85-A8B2-C8FB016211BB}" type="datetime1">
              <a:rPr lang="de-DE"/>
              <a:pPr>
                <a:defRPr/>
              </a:pPr>
              <a:t>24.02.2020</a:t>
            </a:fld>
            <a:endParaRPr lang="de-DE"/>
          </a:p>
        </p:txBody>
      </p:sp>
      <p:sp>
        <p:nvSpPr>
          <p:cNvPr id="111620" name="Placeholder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048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048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8F358ED-D694-4B66-A07C-43DB3FD29488}" type="slidenum">
              <a:rPr lang="de-DE"/>
              <a:pPr>
                <a:defRPr/>
              </a:pPr>
              <a:t>‹Nr.›</a:t>
            </a:fld>
            <a:endParaRPr lang="de-DE"/>
          </a:p>
        </p:txBody>
      </p:sp>
    </p:spTree>
    <p:extLst>
      <p:ext uri="{BB962C8B-B14F-4D97-AF65-F5344CB8AC3E}">
        <p14:creationId xmlns="" xmlns:p14="http://schemas.microsoft.com/office/powerpoint/2010/main" val="87577196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Placeholder 1026"/>
          <p:cNvSpPr>
            <a:spLocks noGrp="1" noRot="1" noChangeAspect="1" noChangeArrowheads="1" noTextEdit="1"/>
          </p:cNvSpPr>
          <p:nvPr>
            <p:ph type="sldImg"/>
          </p:nvPr>
        </p:nvSpPr>
        <p:spPr>
          <a:xfrm>
            <a:off x="1143000" y="685800"/>
            <a:ext cx="4572000" cy="3429000"/>
          </a:xfrm>
          <a:ln/>
        </p:spPr>
      </p:sp>
      <p:sp>
        <p:nvSpPr>
          <p:cNvPr id="113666" name="Placeholder 1027"/>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Gliederungspunkte werden durch erhöhen/verringern</a:t>
            </a:r>
            <a:r>
              <a:rPr lang="de-DE" baseline="0" dirty="0" smtClean="0"/>
              <a:t> des Listenebene erzeugt/formatiert (Listenebene 2-5)</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Nummerierungen werden durch erhöhen/verringern</a:t>
            </a:r>
            <a:r>
              <a:rPr lang="de-DE" baseline="0" dirty="0" smtClean="0"/>
              <a:t> des Listenebene erzeugt/formatiert (Listenebene 6-9)</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sym typeface="Wingdings" pitchFamily="2" charset="2"/>
              </a:rPr>
              <a:t> </a:t>
            </a:r>
            <a:r>
              <a:rPr lang="de-DE" baseline="0" dirty="0" smtClean="0"/>
              <a:t>Bitte Gliederungen und/oder Nummerierungen </a:t>
            </a:r>
            <a:r>
              <a:rPr lang="de-DE" b="1" baseline="0" dirty="0" smtClean="0">
                <a:solidFill>
                  <a:schemeClr val="accent3"/>
                </a:solidFill>
              </a:rPr>
              <a:t>NICHT</a:t>
            </a:r>
            <a:r>
              <a:rPr lang="de-DE" baseline="0" dirty="0" smtClean="0"/>
              <a:t> über die Schaltfläche „Gliederungen“ oder „Nummerierungen“ erstellen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Layout (Standardlayout): Titel und Inhalt</a:t>
            </a:r>
          </a:p>
        </p:txBody>
      </p:sp>
      <p:sp>
        <p:nvSpPr>
          <p:cNvPr id="4" name="Foliennummernplatzhalter 3"/>
          <p:cNvSpPr>
            <a:spLocks noGrp="1"/>
          </p:cNvSpPr>
          <p:nvPr>
            <p:ph type="sldNum" sz="quarter" idx="10"/>
          </p:nvPr>
        </p:nvSpPr>
        <p:spPr/>
        <p:txBody>
          <a:bodyPr/>
          <a:lstStyle/>
          <a:p>
            <a:fld id="{E7F37B36-256F-44A3-8EB0-0E1FC5470CC3}" type="slidenum">
              <a:rPr lang="de-DE" smtClean="0"/>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de-DE" dirty="0" smtClean="0"/>
              <a:t>Kommunen </a:t>
            </a:r>
            <a:r>
              <a:rPr lang="de-DE" u="sng" dirty="0" smtClean="0"/>
              <a:t>können</a:t>
            </a:r>
            <a:r>
              <a:rPr lang="de-DE" dirty="0" smtClean="0"/>
              <a:t> einen erhöhten, einheitlichen Hebesatz auf baureife Grundstücke festlegen</a:t>
            </a:r>
          </a:p>
          <a:p>
            <a:pPr lvl="1"/>
            <a:r>
              <a:rPr lang="de-DE" dirty="0" smtClean="0"/>
              <a:t>Nutzung von baureifen Grundstücken als Spekulationsobjekte soll vorgebeugt werden</a:t>
            </a:r>
          </a:p>
          <a:p>
            <a:pPr lvl="1"/>
            <a:r>
              <a:rPr lang="de-DE" dirty="0" smtClean="0"/>
              <a:t>Soll finanzielle Anreize zur sachgerechten und sinnvollen Nutzung durch Bebauung schaffen </a:t>
            </a:r>
          </a:p>
          <a:p>
            <a:pPr lvl="1"/>
            <a:r>
              <a:rPr lang="de-DE" dirty="0" smtClean="0"/>
              <a:t>Soll auf Grundstücke beschränkt werden, die der Grundsteuerpflicht unterliegen und trotz der Baureife nicht baulich genutzt werden</a:t>
            </a:r>
          </a:p>
          <a:p>
            <a:pPr marL="342900" lvl="2" indent="-342900">
              <a:buNone/>
            </a:pPr>
            <a:r>
              <a:rPr lang="de-DE" dirty="0" smtClean="0"/>
              <a:t>Versuch die Vorteile des Bodenwertsteuer (u.a. Mobilisierung von Bauland, Kampf gegen Spekulationen) in andere Modelle einzubinden, a</a:t>
            </a:r>
            <a:r>
              <a:rPr lang="de-DE" b="1" dirty="0" smtClean="0"/>
              <a:t>ber:</a:t>
            </a:r>
          </a:p>
          <a:p>
            <a:r>
              <a:rPr lang="de-DE" dirty="0" smtClean="0"/>
              <a:t>Streitanfällig und Bewertungsabhängig (Gemeinde muss festlegen und feststellen, ob das Grundstück unbebaute ist)</a:t>
            </a:r>
          </a:p>
          <a:p>
            <a:r>
              <a:rPr lang="de-DE" dirty="0" smtClean="0"/>
              <a:t>Soll nur punktuell zum Einsatz kommen</a:t>
            </a:r>
          </a:p>
          <a:p>
            <a:r>
              <a:rPr lang="de-DE" dirty="0" smtClean="0"/>
              <a:t>Die Grundsteuer C betrachtet nur unbebautes aber </a:t>
            </a:r>
            <a:r>
              <a:rPr lang="de-DE" b="1" u="sng" dirty="0" smtClean="0"/>
              <a:t>nicht</a:t>
            </a:r>
            <a:r>
              <a:rPr lang="de-DE" dirty="0" smtClean="0"/>
              <a:t> </a:t>
            </a:r>
            <a:r>
              <a:rPr lang="de-DE" b="1" dirty="0" smtClean="0"/>
              <a:t>untergenutztes Land </a:t>
            </a:r>
            <a:r>
              <a:rPr lang="de-DE" dirty="0" smtClean="0"/>
              <a:t>(Aufstockungspotenziale bleiben unberücksichtigt)</a:t>
            </a:r>
          </a:p>
          <a:p>
            <a:r>
              <a:rPr lang="de-DE" dirty="0" smtClean="0"/>
              <a:t>Eine effiziente Bodennutzung wird dadurch nicht gefördert</a:t>
            </a:r>
          </a:p>
          <a:p>
            <a:r>
              <a:rPr lang="de-DE" dirty="0" smtClean="0"/>
              <a:t>Alibi-Bebauung/Nutzung könnte sogar das Gegenteil bewirken</a:t>
            </a:r>
          </a:p>
          <a:p>
            <a:r>
              <a:rPr lang="de-DE" dirty="0" smtClean="0"/>
              <a:t>Höherer Aufwand bei geringerem Effekt im Vergleich zur Bodenwertsteuer</a:t>
            </a:r>
          </a:p>
          <a:p>
            <a:pPr lvl="1"/>
            <a:endParaRPr lang="de-DE" dirty="0" smtClean="0"/>
          </a:p>
          <a:p>
            <a:endParaRPr lang="de-DE" dirty="0"/>
          </a:p>
        </p:txBody>
      </p:sp>
      <p:sp>
        <p:nvSpPr>
          <p:cNvPr id="4" name="Foliennummernplatzhalter 3"/>
          <p:cNvSpPr>
            <a:spLocks noGrp="1"/>
          </p:cNvSpPr>
          <p:nvPr>
            <p:ph type="sldNum" sz="quarter" idx="10"/>
          </p:nvPr>
        </p:nvSpPr>
        <p:spPr/>
        <p:txBody>
          <a:bodyPr/>
          <a:lstStyle/>
          <a:p>
            <a:fld id="{E832A8E1-9A94-416F-983B-44AA24E73117}" type="slidenum">
              <a:rPr lang="de-DE" smtClean="0"/>
              <a:pPr/>
              <a:t>15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19</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E7F37B36-256F-44A3-8EB0-0E1FC5470CC3}" type="slidenum">
              <a:rPr lang="de-DE" smtClean="0"/>
              <a:pPr/>
              <a:t>30</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Placeholder 1026"/>
          <p:cNvSpPr>
            <a:spLocks noGrp="1" noRot="1" noChangeAspect="1" noChangeArrowheads="1" noTextEdit="1"/>
          </p:cNvSpPr>
          <p:nvPr>
            <p:ph type="sldImg"/>
          </p:nvPr>
        </p:nvSpPr>
        <p:spPr>
          <a:xfrm>
            <a:off x="1143000" y="685800"/>
            <a:ext cx="4572000" cy="3429000"/>
          </a:xfrm>
          <a:solidFill>
            <a:srgbClr val="FFFFFF"/>
          </a:solidFill>
          <a:ln/>
        </p:spPr>
      </p:sp>
      <p:sp>
        <p:nvSpPr>
          <p:cNvPr id="115714" name="Placeholder 1027"/>
          <p:cNvSpPr>
            <a:spLocks noGrp="1" noChangeArrowheads="1"/>
          </p:cNvSpPr>
          <p:nvPr>
            <p:ph type="body" idx="1"/>
          </p:nvPr>
        </p:nvSpPr>
        <p:spPr>
          <a:noFill/>
          <a:ln>
            <a:solidFill>
              <a:srgbClr val="000000"/>
            </a:solidFill>
          </a:ln>
        </p:spPr>
        <p:txBody>
          <a:bodyPr/>
          <a:lstStyle/>
          <a:p>
            <a:pPr eaLnBrk="1" hangingPunct="1"/>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35</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xmlns="" val="115045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832A8E1-9A94-416F-983B-44AA24E73117}"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xmlns="" val="1186969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xmlns="" val="2127893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F358ED-D694-4B66-A07C-43DB3FD29488}" type="slidenum">
              <a:rPr lang="de-DE" smtClean="0"/>
              <a:pPr>
                <a:defRPr/>
              </a:pPr>
              <a:t>69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832A8E1-9A94-416F-983B-44AA24E73117}"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noChangeArrowheads="1" noTextEdit="1"/>
          </p:cNvSpPr>
          <p:nvPr>
            <p:ph type="sldImg"/>
          </p:nvPr>
        </p:nvSpPr>
        <p:spPr>
          <a:ln/>
        </p:spPr>
      </p:sp>
      <p:sp>
        <p:nvSpPr>
          <p:cNvPr id="15362" name="Placeholder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832A8E1-9A94-416F-983B-44AA24E73117}"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832A8E1-9A94-416F-983B-44AA24E73117}"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832A8E1-9A94-416F-983B-44AA24E73117}" type="slidenum">
              <a:rPr lang="de-DE" smtClean="0"/>
              <a:pPr/>
              <a:t>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Gliederungspunkte werden durch erhöhen/verringern</a:t>
            </a:r>
            <a:r>
              <a:rPr lang="de-DE" baseline="0" dirty="0" smtClean="0"/>
              <a:t> des Listenebene erzeugt/formatiert (Listenebene 2-5)</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Nummerierungen werden durch erhöhen/verringern</a:t>
            </a:r>
            <a:r>
              <a:rPr lang="de-DE" baseline="0" dirty="0" smtClean="0"/>
              <a:t> des Listenebene erzeugt/formatiert (Listenebene 6-9)</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sym typeface="Wingdings" pitchFamily="2" charset="2"/>
              </a:rPr>
              <a:t> </a:t>
            </a:r>
            <a:r>
              <a:rPr lang="de-DE" baseline="0" dirty="0" smtClean="0"/>
              <a:t>Bitte Gliederungen und/oder Nummerierungen </a:t>
            </a:r>
            <a:r>
              <a:rPr lang="de-DE" b="1" baseline="0" dirty="0" smtClean="0">
                <a:solidFill>
                  <a:schemeClr val="accent3"/>
                </a:solidFill>
              </a:rPr>
              <a:t>NICHT</a:t>
            </a:r>
            <a:r>
              <a:rPr lang="de-DE" baseline="0" dirty="0" smtClean="0"/>
              <a:t> über die Schaltfläche „Gliederungen“ oder „Nummerierungen“ erstellen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Layout (Standardlayout): Titel und Inhalt</a:t>
            </a:r>
          </a:p>
        </p:txBody>
      </p:sp>
      <p:sp>
        <p:nvSpPr>
          <p:cNvPr id="4" name="Foliennummernplatzhalter 3"/>
          <p:cNvSpPr>
            <a:spLocks noGrp="1"/>
          </p:cNvSpPr>
          <p:nvPr>
            <p:ph type="sldNum" sz="quarter" idx="10"/>
          </p:nvPr>
        </p:nvSpPr>
        <p:spPr/>
        <p:txBody>
          <a:bodyPr/>
          <a:lstStyle/>
          <a:p>
            <a:fld id="{E7F37B36-256F-44A3-8EB0-0E1FC5470CC3}" type="slidenum">
              <a:rPr lang="de-DE" smtClean="0"/>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F358ED-D694-4B66-A07C-43DB3FD29488}" type="slidenum">
              <a:rPr lang="de-DE" smtClean="0"/>
              <a:pPr>
                <a:defRPr/>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19883572-6354-41A5-AFAA-9E83B75375AF}"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lvl1pPr>
              <a:defRPr/>
            </a:lvl1pPr>
          </a:lstStyle>
          <a:p>
            <a:pPr>
              <a:defRPr/>
            </a:pPr>
            <a:fld id="{996E2532-317A-4899-A0FD-49F95A29178C}"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7922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36E1767-0D5B-4628-B792-6058AE896C88}"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lvl1pPr>
              <a:defRPr/>
            </a:lvl1pPr>
          </a:lstStyle>
          <a:p>
            <a:pPr>
              <a:defRPr/>
            </a:pPr>
            <a:fld id="{354AA0FD-7CF3-4F7F-AC56-50025EA24AC4}"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318597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D8675E6-C4D8-4E80-9867-460B44AFD45A}"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lvl1pPr>
              <a:defRPr/>
            </a:lvl1pPr>
          </a:lstStyle>
          <a:p>
            <a:pPr>
              <a:defRPr/>
            </a:pPr>
            <a:fld id="{9CD14357-26C0-4BBA-B589-5048D54FE4BC}"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1217012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9575832C-CC3F-4CFB-8F2A-93412CB6EEBF}" type="datetime2">
              <a:rPr lang="de-DE" smtClean="0"/>
              <a:pPr/>
              <a:t>Montag, 24. Februar 2020</a:t>
            </a:fld>
            <a:endParaRPr lang="de-DE"/>
          </a:p>
        </p:txBody>
      </p:sp>
      <p:sp>
        <p:nvSpPr>
          <p:cNvPr id="5" name="Fußzeilenplatzhalter 4"/>
          <p:cNvSpPr>
            <a:spLocks noGrp="1"/>
          </p:cNvSpPr>
          <p:nvPr>
            <p:ph type="ftr" sz="quarter" idx="11"/>
          </p:nvPr>
        </p:nvSpPr>
        <p:spPr/>
        <p:txBody>
          <a:bodyPr/>
          <a:lstStyle/>
          <a:p>
            <a:r>
              <a:rPr lang="de-DE" smtClean="0"/>
              <a:t>PowerPoint Vorlage  -  Ver.  1.0.0</a:t>
            </a:r>
            <a:endParaRPr lang="de-DE"/>
          </a:p>
        </p:txBody>
      </p:sp>
      <p:sp>
        <p:nvSpPr>
          <p:cNvPr id="6" name="Foliennummernplatzhalter 5"/>
          <p:cNvSpPr>
            <a:spLocks noGrp="1"/>
          </p:cNvSpPr>
          <p:nvPr>
            <p:ph type="sldNum" sz="quarter" idx="12"/>
          </p:nvPr>
        </p:nvSpPr>
        <p:spPr/>
        <p:txBody>
          <a:bodyPr/>
          <a:lstStyle/>
          <a:p>
            <a:fld id="{16EFD5B1-68CB-4A29-8F6C-4D18DB05CB6D}" type="slidenum">
              <a:rPr lang="de-DE" smtClean="0"/>
              <a:pPr/>
              <a:t>‹Nr.›</a:t>
            </a:fld>
            <a:endParaRPr lang="de-DE"/>
          </a:p>
        </p:txBody>
      </p:sp>
      <p:sp>
        <p:nvSpPr>
          <p:cNvPr id="10" name="Textplatzhalter 9"/>
          <p:cNvSpPr>
            <a:spLocks noGrp="1"/>
          </p:cNvSpPr>
          <p:nvPr>
            <p:ph type="body" sz="quarter" idx="13"/>
          </p:nvPr>
        </p:nvSpPr>
        <p:spPr>
          <a:xfrm>
            <a:off x="457200" y="6159600"/>
            <a:ext cx="8229600" cy="259200"/>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9575832C-CC3F-4CFB-8F2A-93412CB6EEBF}" type="datetime2">
              <a:rPr lang="de-DE" smtClean="0"/>
              <a:pPr/>
              <a:t>Montag, 24. Februar 2020</a:t>
            </a:fld>
            <a:endParaRPr lang="de-DE"/>
          </a:p>
        </p:txBody>
      </p:sp>
      <p:sp>
        <p:nvSpPr>
          <p:cNvPr id="5" name="Fußzeilenplatzhalter 4"/>
          <p:cNvSpPr>
            <a:spLocks noGrp="1"/>
          </p:cNvSpPr>
          <p:nvPr>
            <p:ph type="ftr" sz="quarter" idx="11"/>
          </p:nvPr>
        </p:nvSpPr>
        <p:spPr/>
        <p:txBody>
          <a:bodyPr/>
          <a:lstStyle/>
          <a:p>
            <a:r>
              <a:rPr lang="de-DE" smtClean="0"/>
              <a:t>PowerPoint Vorlage  -  Ver.  1.0.0</a:t>
            </a:r>
            <a:endParaRPr lang="de-DE"/>
          </a:p>
        </p:txBody>
      </p:sp>
      <p:sp>
        <p:nvSpPr>
          <p:cNvPr id="6" name="Foliennummernplatzhalter 5"/>
          <p:cNvSpPr>
            <a:spLocks noGrp="1"/>
          </p:cNvSpPr>
          <p:nvPr>
            <p:ph type="sldNum" sz="quarter" idx="12"/>
          </p:nvPr>
        </p:nvSpPr>
        <p:spPr/>
        <p:txBody>
          <a:bodyPr/>
          <a:lstStyle/>
          <a:p>
            <a:fld id="{16EFD5B1-68CB-4A29-8F6C-4D18DB05CB6D}" type="slidenum">
              <a:rPr lang="de-DE" smtClean="0"/>
              <a:pPr/>
              <a:t>‹Nr.›</a:t>
            </a:fld>
            <a:endParaRPr lang="de-DE"/>
          </a:p>
        </p:txBody>
      </p:sp>
      <p:sp>
        <p:nvSpPr>
          <p:cNvPr id="10" name="Textplatzhalter 9"/>
          <p:cNvSpPr>
            <a:spLocks noGrp="1"/>
          </p:cNvSpPr>
          <p:nvPr>
            <p:ph type="body" sz="quarter" idx="13"/>
          </p:nvPr>
        </p:nvSpPr>
        <p:spPr>
          <a:xfrm>
            <a:off x="457200" y="6159600"/>
            <a:ext cx="8229600" cy="259200"/>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784BFAE-4D34-4A51-A804-78FAC86B5837}"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lvl1pPr>
              <a:defRPr/>
            </a:lvl1pPr>
          </a:lstStyle>
          <a:p>
            <a:pPr>
              <a:defRPr/>
            </a:pPr>
            <a:fld id="{9E110909-AB7C-4F84-98D8-A977D219E96C}"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297212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pPr>
              <a:defRPr/>
            </a:pPr>
            <a:fld id="{012A5AA6-36FB-464E-A880-82FEBE4BB772}"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lvl1pPr>
              <a:defRPr/>
            </a:lvl1pPr>
          </a:lstStyle>
          <a:p>
            <a:pPr>
              <a:defRPr/>
            </a:pPr>
            <a:fld id="{E2B3A256-803B-4614-9725-F7F168EC5618}"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379400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41A659CC-B5F2-4FFB-813B-6348FB37BB5D}"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7" name="Foliennummernplatzhalter 5"/>
          <p:cNvSpPr>
            <a:spLocks noGrp="1"/>
          </p:cNvSpPr>
          <p:nvPr>
            <p:ph type="sldNum" sz="quarter" idx="12"/>
          </p:nvPr>
        </p:nvSpPr>
        <p:spPr/>
        <p:txBody>
          <a:bodyPr/>
          <a:lstStyle>
            <a:lvl1pPr>
              <a:defRPr/>
            </a:lvl1pPr>
          </a:lstStyle>
          <a:p>
            <a:pPr>
              <a:defRPr/>
            </a:pPr>
            <a:fld id="{257F451A-2DFE-4005-91E4-8ADF7812AB87}"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417679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B21C77FB-6F81-4198-80B6-2EFD1D4A56F0}"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8"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9" name="Foliennummernplatzhalter 5"/>
          <p:cNvSpPr>
            <a:spLocks noGrp="1"/>
          </p:cNvSpPr>
          <p:nvPr>
            <p:ph type="sldNum" sz="quarter" idx="12"/>
          </p:nvPr>
        </p:nvSpPr>
        <p:spPr/>
        <p:txBody>
          <a:bodyPr/>
          <a:lstStyle>
            <a:lvl1pPr>
              <a:defRPr/>
            </a:lvl1pPr>
          </a:lstStyle>
          <a:p>
            <a:pPr>
              <a:defRPr/>
            </a:pPr>
            <a:fld id="{43ECF1FF-60DE-4BD9-A261-EF0B146790E7}"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40470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C12BD84E-6612-449B-8AC1-2A91C839F6C6}"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4"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5" name="Foliennummernplatzhalter 5"/>
          <p:cNvSpPr>
            <a:spLocks noGrp="1"/>
          </p:cNvSpPr>
          <p:nvPr>
            <p:ph type="sldNum" sz="quarter" idx="12"/>
          </p:nvPr>
        </p:nvSpPr>
        <p:spPr/>
        <p:txBody>
          <a:bodyPr/>
          <a:lstStyle>
            <a:lvl1pPr>
              <a:defRPr/>
            </a:lvl1pPr>
          </a:lstStyle>
          <a:p>
            <a:pPr>
              <a:defRPr/>
            </a:pPr>
            <a:fld id="{00993543-E73E-4355-9F73-A1C31E71F595}"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206227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3821E57E-8F79-467F-97CC-5E6F42AD8199}"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3"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4" name="Foliennummernplatzhalter 5"/>
          <p:cNvSpPr>
            <a:spLocks noGrp="1"/>
          </p:cNvSpPr>
          <p:nvPr>
            <p:ph type="sldNum" sz="quarter" idx="12"/>
          </p:nvPr>
        </p:nvSpPr>
        <p:spPr/>
        <p:txBody>
          <a:bodyPr/>
          <a:lstStyle>
            <a:lvl1pPr>
              <a:defRPr/>
            </a:lvl1pPr>
          </a:lstStyle>
          <a:p>
            <a:pPr>
              <a:defRPr/>
            </a:pPr>
            <a:fld id="{7D783124-24EB-4543-971C-C814DAC87A62}"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6269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4F41061B-4F21-4195-8EE0-92D496BF2A4E}"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7" name="Foliennummernplatzhalter 5"/>
          <p:cNvSpPr>
            <a:spLocks noGrp="1"/>
          </p:cNvSpPr>
          <p:nvPr>
            <p:ph type="sldNum" sz="quarter" idx="12"/>
          </p:nvPr>
        </p:nvSpPr>
        <p:spPr/>
        <p:txBody>
          <a:bodyPr/>
          <a:lstStyle>
            <a:lvl1pPr>
              <a:defRPr/>
            </a:lvl1pPr>
          </a:lstStyle>
          <a:p>
            <a:pPr>
              <a:defRPr/>
            </a:pPr>
            <a:fld id="{CA240073-4B4F-452F-BBB2-7A5C3CA2174F}"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39332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458C9D95-679D-4BEC-874E-E2498B8E5B8E}"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latin typeface="Calibri"/>
            </a:endParaRPr>
          </a:p>
        </p:txBody>
      </p:sp>
      <p:sp>
        <p:nvSpPr>
          <p:cNvPr id="7" name="Foliennummernplatzhalter 5"/>
          <p:cNvSpPr>
            <a:spLocks noGrp="1"/>
          </p:cNvSpPr>
          <p:nvPr>
            <p:ph type="sldNum" sz="quarter" idx="12"/>
          </p:nvPr>
        </p:nvSpPr>
        <p:spPr/>
        <p:txBody>
          <a:bodyPr/>
          <a:lstStyle>
            <a:lvl1pPr>
              <a:defRPr/>
            </a:lvl1pPr>
          </a:lstStyle>
          <a:p>
            <a:pPr>
              <a:defRPr/>
            </a:pPr>
            <a:fld id="{86598F06-8B38-4293-9F8B-6AEDC2805253}"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406181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66395AE1-BC23-41C9-BDC4-81A95BA93D0E}" type="datetimeFigureOut">
              <a:rPr lang="de-DE">
                <a:solidFill>
                  <a:prstClr val="black">
                    <a:tint val="75000"/>
                  </a:prstClr>
                </a:solidFill>
                <a:latin typeface="Calibri"/>
              </a:rPr>
              <a:pPr>
                <a:defRPr/>
              </a:pPr>
              <a:t>24.02.2020</a:t>
            </a:fld>
            <a:endParaRPr lang="de-DE">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e-DE">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E9D08530-CB5E-47AD-9CB1-F09FF73033B2}" type="slidenum">
              <a:rPr lang="de-DE">
                <a:solidFill>
                  <a:prstClr val="black">
                    <a:tint val="75000"/>
                  </a:prstClr>
                </a:solidFill>
                <a:latin typeface="Calibri"/>
              </a:rPr>
              <a:pPr>
                <a:defRPr/>
              </a:pPr>
              <a:t>‹Nr.›</a:t>
            </a:fld>
            <a:endParaRPr lang="de-DE">
              <a:solidFill>
                <a:prstClr val="black">
                  <a:tint val="75000"/>
                </a:prstClr>
              </a:solidFill>
              <a:latin typeface="Calibri"/>
            </a:endParaRPr>
          </a:p>
        </p:txBody>
      </p:sp>
    </p:spTree>
    <p:extLst>
      <p:ext uri="{BB962C8B-B14F-4D97-AF65-F5344CB8AC3E}">
        <p14:creationId xmlns="" xmlns:p14="http://schemas.microsoft.com/office/powerpoint/2010/main" val="238100569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ak.de/berufspolitik/bezahlbarer-wohnungsbau-fuer-alle-2/studie-tu-darmstadt-aufstockung-und-umnutzung-von-nichtwohngebaeuden-langfassung.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grundsteuerreform.net/aktuelles/" TargetMode="External"/><Relationship Id="rId7" Type="http://schemas.openxmlformats.org/officeDocument/2006/relationships/hyperlink" Target="mailto:verlag@thomaskubo.de"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s://www.grundsteuerreform.net/hintergrund/" TargetMode="External"/><Relationship Id="rId5" Type="http://schemas.openxmlformats.org/officeDocument/2006/relationships/hyperlink" Target="https://www.facebook.com/AufrufGrundsteuerreform" TargetMode="External"/><Relationship Id="rId4" Type="http://schemas.openxmlformats.org/officeDocument/2006/relationships/hyperlink" Target="https://twitter.com/bodenwertsteuer"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YuWBCxjJ4mc" TargetMode="External"/><Relationship Id="rId2" Type="http://schemas.openxmlformats.org/officeDocument/2006/relationships/hyperlink" Target="http://www.grundsteuerreform.net/infomaterialien/"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1.wdr.de/daserste/monitor/sendungen/bodenwertsteuer-108.html" TargetMode="External"/><Relationship Id="rId4" Type="http://schemas.openxmlformats.org/officeDocument/2006/relationships/hyperlink" Target="https://www.ndr.de/nachrichten/Wie-gerecht-wird-die-neue-Grundsteuer,grundsteuer124.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gif"/></Relationships>
</file>

<file path=ppt/slides/_rels/slide50.xml.rels><?xml version="1.0" encoding="UTF-8" standalone="yes"?>
<Relationships xmlns="http://schemas.openxmlformats.org/package/2006/relationships"><Relationship Id="rId3" Type="http://schemas.openxmlformats.org/officeDocument/2006/relationships/hyperlink" Target="https://www.grundsteuerreform.net/unterstuetzen-burgermeister/"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www.grundsteuerreform.net/unterstutzen-sonstige/" TargetMode="External"/><Relationship Id="rId4" Type="http://schemas.openxmlformats.org/officeDocument/2006/relationships/hyperlink" Target="https://www.grundsteuerreform.net/unterstutzen-verband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hessischer-landtag.de/content/petitionen-0" TargetMode="External"/><Relationship Id="rId7" Type="http://schemas.openxmlformats.org/officeDocument/2006/relationships/image" Target="../media/image28.png"/><Relationship Id="rId2" Type="http://schemas.openxmlformats.org/officeDocument/2006/relationships/hyperlink" Target="https://www.change.org/p/bundesregierung-insbes-bundesfinanzminister-olaf-scholz-f%C3%BCr-eine-gerechte-und-nachhaltige-bodenordnung-mithilfe-einer-bodenwertsteuer/u/24762348" TargetMode="External"/><Relationship Id="rId1" Type="http://schemas.openxmlformats.org/officeDocument/2006/relationships/slideLayout" Target="../slideLayouts/slideLayout2.xml"/><Relationship Id="rId6" Type="http://schemas.openxmlformats.org/officeDocument/2006/relationships/hyperlink" Target="https://www.kirchentag.de/mitwirken/resolutionen.html" TargetMode="External"/><Relationship Id="rId5" Type="http://schemas.openxmlformats.org/officeDocument/2006/relationships/hyperlink" Target="https://www.landtag-saar.de/petitionen/allgemeines-zu-petitionen/" TargetMode="External"/><Relationship Id="rId4" Type="http://schemas.openxmlformats.org/officeDocument/2006/relationships/hyperlink" Target="https://diebuergerbeauftragte.rlp.de/icc/assisto/nav/b27/b272ab86-608f-d216-0b60-987fcb2c4510&amp;class=net.icteam.cms.utils.search.AttributeManager&amp;class_uBasAttrDef=a001aaaa-aaaa-aaaa-eeee-000000000054.ht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podcaste97de5.podigee.io/65-grundsteuerreform-zeitgemass" TargetMode="External"/><Relationship Id="rId3" Type="http://schemas.openxmlformats.org/officeDocument/2006/relationships/hyperlink" Target="https://www.freiepresse.de/nachrichten/wirtschaft/bodenwertsteuer-wunderwaffe-gegen-die-wohnungsnot-artikel10607865" TargetMode="External"/><Relationship Id="rId7" Type="http://schemas.openxmlformats.org/officeDocument/2006/relationships/hyperlink" Target="https://twitter.com/hashtag/Grundsteuerreform?src=hashtag_click" TargetMode="External"/><Relationship Id="rId2" Type="http://schemas.openxmlformats.org/officeDocument/2006/relationships/hyperlink" Target="https://www.badische-zeitung.de/leserbriefe-68/eine-grundsteuer-die-auf-bodenwerten-beruht--174478688.html" TargetMode="External"/><Relationship Id="rId1" Type="http://schemas.openxmlformats.org/officeDocument/2006/relationships/slideLayout" Target="../slideLayouts/slideLayout2.xml"/><Relationship Id="rId6" Type="http://schemas.openxmlformats.org/officeDocument/2006/relationships/hyperlink" Target="https://twitter.com/hashtag/Grundsteuer?src=hashtag_click" TargetMode="External"/><Relationship Id="rId5" Type="http://schemas.openxmlformats.org/officeDocument/2006/relationships/hyperlink" Target="https://twitter.com/hashtag/Bodenwertsteuer?src=hashtag_click" TargetMode="External"/><Relationship Id="rId4" Type="http://schemas.openxmlformats.org/officeDocument/2006/relationships/hyperlink" Target="https://www.fr.de/wirtschaft/gastwirtschaft/stoppt-bodenlose-politik-13426696.html" TargetMode="External"/><Relationship Id="rId9" Type="http://schemas.openxmlformats.org/officeDocument/2006/relationships/hyperlink" Target="https://www.grundsteuerreform.net/presseecho/"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mailto:d.loehr@umwelt-campus.de" TargetMode="External"/><Relationship Id="rId3" Type="http://schemas.openxmlformats.org/officeDocument/2006/relationships/hyperlink" Target="http://neuegeldordnung.de/" TargetMode="External"/><Relationship Id="rId7" Type="http://schemas.openxmlformats.org/officeDocument/2006/relationships/hyperlink" Target="mailto:ulrich.kriese@nabu.de" TargetMode="External"/><Relationship Id="rId2" Type="http://schemas.openxmlformats.org/officeDocument/2006/relationships/hyperlink" Target="https://www.grundsteuerreform.net/unterstutzer-verbande/" TargetMode="External"/><Relationship Id="rId1" Type="http://schemas.openxmlformats.org/officeDocument/2006/relationships/slideLayout" Target="../slideLayouts/slideLayout2.xml"/><Relationship Id="rId6" Type="http://schemas.openxmlformats.org/officeDocument/2006/relationships/hyperlink" Target="mailto:philipp.heuer@nabu.de" TargetMode="External"/><Relationship Id="rId5" Type="http://schemas.openxmlformats.org/officeDocument/2006/relationships/hyperlink" Target="https://www.grundsteuerreform.net/kontakt/" TargetMode="External"/><Relationship Id="rId4" Type="http://schemas.openxmlformats.org/officeDocument/2006/relationships/hyperlink" Target="https://www.inwo.de/"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www.grundsteuerreform.net/spende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grundsteuerreform.ne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grundsteuerreform.ne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d.loehr@umwelt-campus.de" TargetMode="External"/><Relationship Id="rId5" Type="http://schemas.openxmlformats.org/officeDocument/2006/relationships/hyperlink" Target="mailto:ulrich.kriese@nabu.de" TargetMode="External"/><Relationship Id="rId4" Type="http://schemas.openxmlformats.org/officeDocument/2006/relationships/hyperlink" Target="mailto:philipp.heuer@nabu.d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62013" y="3546535"/>
            <a:ext cx="6393810" cy="1081087"/>
          </a:xfrm>
          <a:solidFill>
            <a:schemeClr val="bg1"/>
          </a:solidFill>
        </p:spPr>
        <p:txBody>
          <a:bodyPr rtlCol="0">
            <a:normAutofit fontScale="90000"/>
          </a:bodyPr>
          <a:lstStyle/>
          <a:p>
            <a:pPr algn="l" eaLnBrk="1" fontAlgn="auto" hangingPunct="1">
              <a:spcAft>
                <a:spcPts val="0"/>
              </a:spcAft>
              <a:defRPr/>
            </a:pPr>
            <a:r>
              <a:rPr lang="de-DE" dirty="0">
                <a:ea typeface="+mj-ea"/>
                <a:cs typeface="+mj-cs"/>
              </a:rPr>
              <a:t>Grundsteuer: Zeitgemäß!</a:t>
            </a:r>
            <a:br>
              <a:rPr lang="de-DE" dirty="0">
                <a:ea typeface="+mj-ea"/>
                <a:cs typeface="+mj-cs"/>
              </a:rPr>
            </a:br>
            <a:r>
              <a:rPr lang="de-DE" sz="2400" b="1" dirty="0">
                <a:ea typeface="+mj-ea"/>
                <a:cs typeface="+mj-cs"/>
              </a:rPr>
              <a:t>Für eine Bodenwertsteuer </a:t>
            </a:r>
            <a:br>
              <a:rPr lang="de-DE" sz="2400" b="1" dirty="0">
                <a:ea typeface="+mj-ea"/>
                <a:cs typeface="+mj-cs"/>
              </a:rPr>
            </a:br>
            <a:r>
              <a:rPr lang="de-DE" sz="2400" b="1" dirty="0">
                <a:ea typeface="+mj-ea"/>
                <a:cs typeface="+mj-cs"/>
              </a:rPr>
              <a:t/>
            </a:r>
            <a:br>
              <a:rPr lang="de-DE" sz="2400" b="1" dirty="0">
                <a:ea typeface="+mj-ea"/>
                <a:cs typeface="+mj-cs"/>
              </a:rPr>
            </a:br>
            <a:r>
              <a:rPr lang="de-DE" sz="2400" b="1" dirty="0">
                <a:ea typeface="+mj-ea"/>
                <a:cs typeface="+mj-cs"/>
              </a:rPr>
              <a:t/>
            </a:r>
            <a:br>
              <a:rPr lang="de-DE" sz="2400" b="1" dirty="0">
                <a:ea typeface="+mj-ea"/>
                <a:cs typeface="+mj-cs"/>
              </a:rPr>
            </a:br>
            <a:r>
              <a:rPr lang="de-DE" sz="2400" b="1" dirty="0" smtClean="0">
                <a:ea typeface="+mj-ea"/>
                <a:cs typeface="+mj-cs"/>
              </a:rPr>
              <a:t>Prof. Dr. Dirk Löhr &amp; Philipp Heuer</a:t>
            </a:r>
            <a:endParaRPr lang="de-DE" sz="2400" dirty="0">
              <a:ea typeface="+mj-ea"/>
              <a:cs typeface="+mj-cs"/>
            </a:endParaRPr>
          </a:p>
        </p:txBody>
      </p:sp>
      <p:sp>
        <p:nvSpPr>
          <p:cNvPr id="3" name="Textfeld 2">
            <a:extLst>
              <a:ext uri="{FF2B5EF4-FFF2-40B4-BE49-F238E27FC236}">
                <a16:creationId xmlns="" xmlns:a16="http://schemas.microsoft.com/office/drawing/2014/main" id="{F827053C-366B-824D-903A-6FEFB260D753}"/>
              </a:ext>
            </a:extLst>
          </p:cNvPr>
          <p:cNvSpPr txBox="1"/>
          <p:nvPr/>
        </p:nvSpPr>
        <p:spPr>
          <a:xfrm>
            <a:off x="862017" y="5652654"/>
            <a:ext cx="3971536" cy="707886"/>
          </a:xfrm>
          <a:prstGeom prst="rect">
            <a:avLst/>
          </a:prstGeom>
          <a:noFill/>
        </p:spPr>
        <p:txBody>
          <a:bodyPr wrap="none" rtlCol="0">
            <a:spAutoFit/>
          </a:bodyPr>
          <a:lstStyle/>
          <a:p>
            <a:r>
              <a:rPr lang="de-DE" sz="2000" dirty="0" smtClean="0">
                <a:latin typeface="+mj-lt"/>
              </a:rPr>
              <a:t>Frankfurt am Main, 08. Februar2020</a:t>
            </a:r>
            <a:endParaRPr lang="de-DE" sz="2000" dirty="0">
              <a:latin typeface="+mj-lt"/>
            </a:endParaRPr>
          </a:p>
          <a:p>
            <a:r>
              <a:rPr lang="de-DE" sz="2000" dirty="0" smtClean="0">
                <a:latin typeface="+mj-lt"/>
              </a:rPr>
              <a:t>Seminar zur Bodenwertsteuer</a:t>
            </a:r>
            <a:endParaRPr lang="de-DE" sz="2000" dirty="0">
              <a:latin typeface="+mj-lt"/>
            </a:endParaRPr>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a:t>
            </a:fld>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Das Einheitswertverfahren ist …</a:t>
            </a:r>
            <a:endParaRPr lang="de-DE" dirty="0"/>
          </a:p>
        </p:txBody>
      </p:sp>
      <p:sp>
        <p:nvSpPr>
          <p:cNvPr id="9" name="Inhaltsplatzhalter 8"/>
          <p:cNvSpPr>
            <a:spLocks noGrp="1"/>
          </p:cNvSpPr>
          <p:nvPr>
            <p:ph idx="1"/>
          </p:nvPr>
        </p:nvSpPr>
        <p:spPr/>
        <p:txBody>
          <a:bodyPr/>
          <a:lstStyle/>
          <a:p>
            <a:r>
              <a:rPr lang="de-DE" sz="2000" b="1" dirty="0" smtClean="0"/>
              <a:t>Veraltet </a:t>
            </a:r>
            <a:r>
              <a:rPr lang="de-DE" sz="2000" dirty="0" smtClean="0"/>
              <a:t>– Die zu grundliegenden Einheitswerte stammen aus 1964 (West) und 1935 (Ost) </a:t>
            </a:r>
          </a:p>
          <a:p>
            <a:r>
              <a:rPr lang="de-DE" sz="2000" b="1" dirty="0" smtClean="0"/>
              <a:t>Verfassungswidrig </a:t>
            </a:r>
            <a:r>
              <a:rPr lang="de-DE" sz="2000" dirty="0" smtClean="0"/>
              <a:t>– Die veralteten Einheitswerte verstoßen gegen den Gleichheitssatz des Grundgesetzes (Urteil des BVerfG. 04.2018)</a:t>
            </a:r>
            <a:endParaRPr lang="de-DE" sz="2000" b="1" dirty="0" smtClean="0"/>
          </a:p>
          <a:p>
            <a:r>
              <a:rPr lang="de-DE" sz="2000" b="1" dirty="0" smtClean="0"/>
              <a:t>Fehllenkend</a:t>
            </a:r>
            <a:r>
              <a:rPr lang="de-DE" sz="2000" dirty="0" smtClean="0"/>
              <a:t> – Die Gebäudebesteuerung behindert die Investition in Gebäude</a:t>
            </a:r>
          </a:p>
          <a:p>
            <a:r>
              <a:rPr lang="de-DE" sz="2000" b="1" dirty="0" smtClean="0"/>
              <a:t>Investitionsfeindlich</a:t>
            </a:r>
            <a:r>
              <a:rPr lang="de-DE" sz="2000" dirty="0" smtClean="0"/>
              <a:t> – Investitionen in Gebäude werden durch eine höhere Besteuerung bestraft</a:t>
            </a:r>
          </a:p>
          <a:p>
            <a:r>
              <a:rPr lang="de-DE" sz="2000" b="1" dirty="0" smtClean="0"/>
              <a:t>Unfair</a:t>
            </a:r>
            <a:r>
              <a:rPr lang="de-DE" sz="2000" dirty="0" smtClean="0"/>
              <a:t> – Bodenspekulanten werden durch die Grundsteuer bevorteilt</a:t>
            </a:r>
          </a:p>
          <a:p>
            <a:r>
              <a:rPr lang="de-DE" sz="2000" b="1" dirty="0" smtClean="0"/>
              <a:t>Naturschädlich</a:t>
            </a:r>
            <a:r>
              <a:rPr lang="de-DE" sz="2000" dirty="0" smtClean="0"/>
              <a:t> – Bodenspekulationen fördern die Zersiedelung</a:t>
            </a:r>
          </a:p>
          <a:p>
            <a:r>
              <a:rPr lang="de-DE" sz="2000" b="1" dirty="0" smtClean="0"/>
              <a:t>(Aufwendig)</a:t>
            </a:r>
            <a:r>
              <a:rPr lang="de-DE" sz="2000" dirty="0" smtClean="0"/>
              <a:t> – Die Bewertung der Gebäude ist sehr kosten- und zeitintensiv</a:t>
            </a:r>
          </a:p>
        </p:txBody>
      </p:sp>
      <p:sp>
        <p:nvSpPr>
          <p:cNvPr id="5" name="Datumsplatzhalter 4"/>
          <p:cNvSpPr>
            <a:spLocks noGrp="1"/>
          </p:cNvSpPr>
          <p:nvPr>
            <p:ph type="dt" sz="half" idx="10"/>
          </p:nvPr>
        </p:nvSpPr>
        <p:spPr/>
        <p:txBody>
          <a:bodyPr/>
          <a:lstStyle/>
          <a:p>
            <a:r>
              <a:rPr lang="de-DE" dirty="0" smtClean="0"/>
              <a:t>Donnerstag, 14.Novermber 2019</a:t>
            </a:r>
            <a:endParaRPr lang="de-DE" dirty="0"/>
          </a:p>
        </p:txBody>
      </p:sp>
      <p:sp>
        <p:nvSpPr>
          <p:cNvPr id="7" name="Fußzeilenplatzhalter 6"/>
          <p:cNvSpPr>
            <a:spLocks noGrp="1"/>
          </p:cNvSpPr>
          <p:nvPr>
            <p:ph type="ftr" sz="quarter" idx="11"/>
          </p:nvPr>
        </p:nvSpPr>
        <p:spPr/>
        <p:txBody>
          <a:bodyPr/>
          <a:lstStyle/>
          <a:p>
            <a:r>
              <a:rPr lang="de-DE" smtClean="0"/>
              <a:t>Naturschutzfachlicher Austausch</a:t>
            </a:r>
            <a:endParaRPr lang="de-DE" dirty="0" smtClean="0"/>
          </a:p>
        </p:txBody>
      </p:sp>
      <p:sp>
        <p:nvSpPr>
          <p:cNvPr id="6" name="Foliennummernplatzhalter 5"/>
          <p:cNvSpPr>
            <a:spLocks noGrp="1"/>
          </p:cNvSpPr>
          <p:nvPr>
            <p:ph type="sldNum" sz="quarter" idx="12"/>
          </p:nvPr>
        </p:nvSpPr>
        <p:spPr/>
        <p:txBody>
          <a:bodyPr/>
          <a:lstStyle/>
          <a:p>
            <a:fld id="{9D26C6B8-7DF4-4F01-8878-A6272B56DAC3}" type="slidenum">
              <a:rPr lang="de-DE" smtClean="0"/>
              <a:pPr/>
              <a:t>10</a:t>
            </a:fld>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smtClean="0"/>
              <a:t>Grundsteuerreform - Urteil BVerfG</a:t>
            </a:r>
            <a:endParaRPr lang="de-DE" sz="4000" dirty="0"/>
          </a:p>
        </p:txBody>
      </p:sp>
      <p:sp>
        <p:nvSpPr>
          <p:cNvPr id="3" name="Inhaltsplatzhalter 2"/>
          <p:cNvSpPr>
            <a:spLocks noGrp="1"/>
          </p:cNvSpPr>
          <p:nvPr>
            <p:ph idx="1"/>
          </p:nvPr>
        </p:nvSpPr>
        <p:spPr>
          <a:xfrm>
            <a:off x="457200" y="1600201"/>
            <a:ext cx="5257808" cy="3605980"/>
          </a:xfrm>
        </p:spPr>
        <p:txBody>
          <a:bodyPr>
            <a:normAutofit fontScale="25000" lnSpcReduction="20000"/>
          </a:bodyPr>
          <a:lstStyle/>
          <a:p>
            <a:r>
              <a:rPr lang="de-DE" sz="8000" dirty="0" smtClean="0"/>
              <a:t>April 2018: Urteil des Bundesverfassungsgerichts: </a:t>
            </a:r>
            <a:r>
              <a:rPr lang="de-DE" sz="8000" i="1" dirty="0" smtClean="0"/>
              <a:t>„Grundsteuer verstößt gegen den Gleichheitsgrundsatz!“</a:t>
            </a:r>
          </a:p>
          <a:p>
            <a:r>
              <a:rPr lang="de-DE" sz="8000" dirty="0" smtClean="0"/>
              <a:t>Die Bewertungsgrundlagen (Einheitswerte) sind </a:t>
            </a:r>
            <a:r>
              <a:rPr lang="de-DE" sz="8000" b="1" dirty="0" smtClean="0"/>
              <a:t>verfassungswidrig</a:t>
            </a:r>
            <a:r>
              <a:rPr lang="de-DE" sz="8000" dirty="0" smtClean="0"/>
              <a:t>, da zur Berechnung der Grundsteuer nicht die aktuellen Immobilienwerte zugrunde liegen</a:t>
            </a:r>
          </a:p>
          <a:p>
            <a:r>
              <a:rPr lang="de-DE" sz="8000" dirty="0" smtClean="0"/>
              <a:t>Bis 31.12.2019 muss eine Neuregelung der Bewertungsgrundlage durch den Gesetzgeber erfolgen, da ansonsten ein Wegfall der Grundsteuer erfolgt</a:t>
            </a:r>
          </a:p>
          <a:p>
            <a:r>
              <a:rPr lang="de-DE" sz="8000" dirty="0" smtClean="0"/>
              <a:t>Bis zum 31.12.2024 gilt eine Übergangsfrist für die „alte Grundsteuer“</a:t>
            </a:r>
          </a:p>
        </p:txBody>
      </p:sp>
      <p:pic>
        <p:nvPicPr>
          <p:cNvPr id="20484" name="Picture 4" descr="https://upload.wikimedia.org/wikipedia/commons/thumb/1/1d/Bundesverfassungsgericht_IMGP1634.jpg/800px-Bundesverfassungsgericht_IMGP1634.jpg"/>
          <p:cNvPicPr>
            <a:picLocks noChangeAspect="1" noChangeArrowheads="1"/>
          </p:cNvPicPr>
          <p:nvPr/>
        </p:nvPicPr>
        <p:blipFill>
          <a:blip r:embed="rId2"/>
          <a:srcRect/>
          <a:stretch>
            <a:fillRect/>
          </a:stretch>
        </p:blipFill>
        <p:spPr bwMode="auto">
          <a:xfrm>
            <a:off x="5786446" y="1643050"/>
            <a:ext cx="3131193" cy="4341506"/>
          </a:xfrm>
          <a:prstGeom prst="rect">
            <a:avLst/>
          </a:prstGeom>
          <a:noFill/>
        </p:spPr>
      </p:pic>
      <p:sp>
        <p:nvSpPr>
          <p:cNvPr id="5" name="Rechteck 4"/>
          <p:cNvSpPr/>
          <p:nvPr/>
        </p:nvSpPr>
        <p:spPr>
          <a:xfrm>
            <a:off x="5786446" y="5934670"/>
            <a:ext cx="3143272" cy="600164"/>
          </a:xfrm>
          <a:prstGeom prst="rect">
            <a:avLst/>
          </a:prstGeom>
        </p:spPr>
        <p:txBody>
          <a:bodyPr wrap="square">
            <a:spAutoFit/>
          </a:bodyPr>
          <a:lstStyle/>
          <a:p>
            <a:r>
              <a:rPr lang="de-DE" sz="1100" dirty="0" smtClean="0"/>
              <a:t>https://de.wikipedia.org/wiki/Bundesverfassungsgericht#/media/Datei:Bundesverfassungsgericht_IMGP1634.jpg</a:t>
            </a:r>
            <a:endParaRPr lang="de-DE" sz="1100" dirty="0"/>
          </a:p>
        </p:txBody>
      </p:sp>
      <p:sp>
        <p:nvSpPr>
          <p:cNvPr id="6"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7"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11</a:t>
            </a:fld>
            <a:endParaRPr lang="de-DE" dirty="0"/>
          </a:p>
        </p:txBody>
      </p:sp>
    </p:spTree>
    <p:extLst>
      <p:ext uri="{BB962C8B-B14F-4D97-AF65-F5344CB8AC3E}">
        <p14:creationId xmlns:p14="http://schemas.microsoft.com/office/powerpoint/2010/main" xmlns="" val="4014959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Grundsteuerreform der Bundesregierung</a:t>
            </a:r>
            <a:endParaRPr lang="de-DE" dirty="0"/>
          </a:p>
        </p:txBody>
      </p:sp>
      <p:sp>
        <p:nvSpPr>
          <p:cNvPr id="3" name="Inhaltsplatzhalter 2"/>
          <p:cNvSpPr>
            <a:spLocks noGrp="1"/>
          </p:cNvSpPr>
          <p:nvPr>
            <p:ph idx="1"/>
          </p:nvPr>
        </p:nvSpPr>
        <p:spPr>
          <a:xfrm>
            <a:off x="428596" y="1571612"/>
            <a:ext cx="7929618" cy="2543179"/>
          </a:xfrm>
        </p:spPr>
        <p:txBody>
          <a:bodyPr>
            <a:normAutofit fontScale="85000" lnSpcReduction="10000"/>
          </a:bodyPr>
          <a:lstStyle/>
          <a:p>
            <a:pPr>
              <a:buNone/>
            </a:pPr>
            <a:r>
              <a:rPr lang="de-DE" sz="2600" dirty="0" smtClean="0"/>
              <a:t>Das verabschiedete Reformpaket der Bundesregierung besteht aus: </a:t>
            </a:r>
          </a:p>
          <a:p>
            <a:pPr lvl="1"/>
            <a:r>
              <a:rPr lang="de-DE" sz="2600" dirty="0" smtClean="0"/>
              <a:t>Gesetz zur Reform des Grundsteuer- und Bewertungsrechts (Grundsteuer-Reformgesetz - </a:t>
            </a:r>
            <a:r>
              <a:rPr lang="de-DE" sz="2600" dirty="0" err="1" smtClean="0"/>
              <a:t>GrStRefG</a:t>
            </a:r>
            <a:r>
              <a:rPr lang="de-DE" sz="2600" dirty="0" smtClean="0"/>
              <a:t>)</a:t>
            </a:r>
          </a:p>
          <a:p>
            <a:pPr lvl="1"/>
            <a:r>
              <a:rPr lang="de-DE" sz="2600" dirty="0" smtClean="0"/>
              <a:t>Gesetz zur Änderung des Grundsteuergesetzes zur Mobilisierung von baureifen Grundstücken für die Bebauung</a:t>
            </a:r>
          </a:p>
          <a:p>
            <a:pPr lvl="1"/>
            <a:r>
              <a:rPr lang="de-DE" sz="2600" dirty="0" smtClean="0"/>
              <a:t>Gesetz zur Änderung des Grundgesetzes (Artikel 72, 105 und 125b)</a:t>
            </a:r>
          </a:p>
          <a:p>
            <a:pPr lvl="1"/>
            <a:endParaRPr lang="de-DE" dirty="0"/>
          </a:p>
        </p:txBody>
      </p:sp>
      <p:pic>
        <p:nvPicPr>
          <p:cNvPr id="31749" name="Picture 5" descr="C:\Users\pheuer\Downloads\grundsteuer_3124179.jpg"/>
          <p:cNvPicPr>
            <a:picLocks noChangeAspect="1" noChangeArrowheads="1"/>
          </p:cNvPicPr>
          <p:nvPr/>
        </p:nvPicPr>
        <p:blipFill>
          <a:blip r:embed="rId2"/>
          <a:srcRect/>
          <a:stretch>
            <a:fillRect/>
          </a:stretch>
        </p:blipFill>
        <p:spPr bwMode="auto">
          <a:xfrm>
            <a:off x="2562537" y="4030222"/>
            <a:ext cx="3600456" cy="2400304"/>
          </a:xfrm>
          <a:prstGeom prst="rect">
            <a:avLst/>
          </a:prstGeom>
          <a:noFill/>
        </p:spPr>
      </p:pic>
      <p:sp>
        <p:nvSpPr>
          <p:cNvPr id="7" name="Rechteck 6"/>
          <p:cNvSpPr/>
          <p:nvPr/>
        </p:nvSpPr>
        <p:spPr>
          <a:xfrm>
            <a:off x="2776851" y="6459114"/>
            <a:ext cx="3000396" cy="215444"/>
          </a:xfrm>
          <a:prstGeom prst="rect">
            <a:avLst/>
          </a:prstGeom>
        </p:spPr>
        <p:txBody>
          <a:bodyPr wrap="square">
            <a:spAutoFit/>
          </a:bodyPr>
          <a:lstStyle/>
          <a:p>
            <a:r>
              <a:rPr lang="de-DE" sz="800" dirty="0" smtClean="0"/>
              <a:t>https://de.toonpool.com/user/65/files/grundsteuer_3124179.jpg</a:t>
            </a:r>
            <a:endParaRPr lang="de-DE" sz="800" dirty="0"/>
          </a:p>
        </p:txBody>
      </p:sp>
      <p:sp>
        <p:nvSpPr>
          <p:cNvPr id="6"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8"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12</a:t>
            </a:fld>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Grundsteuerreformgesetz</a:t>
            </a:r>
            <a:endParaRPr lang="de-DE" dirty="0"/>
          </a:p>
        </p:txBody>
      </p:sp>
      <p:sp>
        <p:nvSpPr>
          <p:cNvPr id="3" name="Inhaltsplatzhalter 2"/>
          <p:cNvSpPr>
            <a:spLocks noGrp="1"/>
          </p:cNvSpPr>
          <p:nvPr>
            <p:ph idx="1"/>
          </p:nvPr>
        </p:nvSpPr>
        <p:spPr>
          <a:xfrm>
            <a:off x="457200" y="1600201"/>
            <a:ext cx="7615262" cy="1971675"/>
          </a:xfrm>
        </p:spPr>
        <p:txBody>
          <a:bodyPr>
            <a:normAutofit fontScale="70000" lnSpcReduction="20000"/>
          </a:bodyPr>
          <a:lstStyle/>
          <a:p>
            <a:pPr>
              <a:buFont typeface="Arial" pitchFamily="34" charset="0"/>
              <a:buChar char="•"/>
            </a:pPr>
            <a:r>
              <a:rPr lang="de-DE" dirty="0" smtClean="0"/>
              <a:t>Das Herz der Grundsteuerreform bildet das Grundsteuerreformgesetz, es reformiert das Grundsteuer- und Bewertungsrecht</a:t>
            </a:r>
          </a:p>
          <a:p>
            <a:pPr>
              <a:buFont typeface="Arial" pitchFamily="34" charset="0"/>
              <a:buChar char="•"/>
            </a:pPr>
            <a:r>
              <a:rPr lang="de-DE" dirty="0" smtClean="0"/>
              <a:t>Das Grundsteuerreformgesetz sieht ein wertabhängiges Modell mit Gebäudebesteuerung vor (sogenannte BMF- oder </a:t>
            </a:r>
            <a:r>
              <a:rPr lang="de-DE" dirty="0" err="1" smtClean="0"/>
              <a:t>Scholzmodell</a:t>
            </a:r>
            <a:r>
              <a:rPr lang="de-DE" dirty="0" smtClean="0"/>
              <a:t>)</a:t>
            </a:r>
          </a:p>
          <a:p>
            <a:pPr>
              <a:buNone/>
            </a:pPr>
            <a:endParaRPr lang="de-DE" dirty="0" smtClean="0"/>
          </a:p>
          <a:p>
            <a:pPr>
              <a:buNone/>
            </a:pPr>
            <a:endParaRPr lang="de-DE" dirty="0" smtClean="0"/>
          </a:p>
        </p:txBody>
      </p:sp>
      <p:pic>
        <p:nvPicPr>
          <p:cNvPr id="4" name="Picture 2" descr="C:\Users\pheuer\Downloads\grundsteuer_3351179.jpg"/>
          <p:cNvPicPr>
            <a:picLocks noChangeAspect="1" noChangeArrowheads="1"/>
          </p:cNvPicPr>
          <p:nvPr/>
        </p:nvPicPr>
        <p:blipFill>
          <a:blip r:embed="rId3"/>
          <a:srcRect/>
          <a:stretch>
            <a:fillRect/>
          </a:stretch>
        </p:blipFill>
        <p:spPr bwMode="auto">
          <a:xfrm>
            <a:off x="2143108" y="3500437"/>
            <a:ext cx="4214842" cy="2973805"/>
          </a:xfrm>
          <a:prstGeom prst="rect">
            <a:avLst/>
          </a:prstGeom>
          <a:noFill/>
        </p:spPr>
      </p:pic>
      <p:sp>
        <p:nvSpPr>
          <p:cNvPr id="5" name="Rechteck 4"/>
          <p:cNvSpPr/>
          <p:nvPr/>
        </p:nvSpPr>
        <p:spPr>
          <a:xfrm>
            <a:off x="2143108" y="6429396"/>
            <a:ext cx="4572000" cy="215444"/>
          </a:xfrm>
          <a:prstGeom prst="rect">
            <a:avLst/>
          </a:prstGeom>
        </p:spPr>
        <p:txBody>
          <a:bodyPr>
            <a:spAutoFit/>
          </a:bodyPr>
          <a:lstStyle/>
          <a:p>
            <a:r>
              <a:rPr lang="de-DE" sz="800" dirty="0" smtClean="0"/>
              <a:t>https://de.toonpool.com/cartoons/Grundsteuer_335117#img9</a:t>
            </a:r>
            <a:endParaRPr lang="de-DE" sz="800" dirty="0"/>
          </a:p>
        </p:txBody>
      </p:sp>
      <p:sp>
        <p:nvSpPr>
          <p:cNvPr id="6"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7"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13</a:t>
            </a:fld>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Kritik am Bundesmodell</a:t>
            </a:r>
            <a:endParaRPr lang="de-DE" dirty="0"/>
          </a:p>
        </p:txBody>
      </p:sp>
      <p:sp>
        <p:nvSpPr>
          <p:cNvPr id="9" name="Inhaltsplatzhalter 8"/>
          <p:cNvSpPr>
            <a:spLocks noGrp="1"/>
          </p:cNvSpPr>
          <p:nvPr>
            <p:ph idx="1"/>
          </p:nvPr>
        </p:nvSpPr>
        <p:spPr>
          <a:xfrm>
            <a:off x="457200" y="1417638"/>
            <a:ext cx="8229600" cy="4525963"/>
          </a:xfrm>
        </p:spPr>
        <p:txBody>
          <a:bodyPr/>
          <a:lstStyle/>
          <a:p>
            <a:pPr lvl="1"/>
            <a:r>
              <a:rPr lang="de-DE" sz="2400" b="1" dirty="0" smtClean="0"/>
              <a:t>Verfassungswidrig </a:t>
            </a:r>
            <a:r>
              <a:rPr lang="de-DE" sz="2400" dirty="0" smtClean="0"/>
              <a:t>– Es wird zu einer systematischen Unterbewertung von hochwertigen Immobilien kommen</a:t>
            </a:r>
            <a:endParaRPr lang="de-DE" sz="2400" b="1" dirty="0" smtClean="0"/>
          </a:p>
          <a:p>
            <a:pPr lvl="1"/>
            <a:r>
              <a:rPr lang="de-DE" sz="2400" b="1" dirty="0" smtClean="0"/>
              <a:t>Fehllenkend</a:t>
            </a:r>
            <a:r>
              <a:rPr lang="de-DE" sz="2400" dirty="0" smtClean="0"/>
              <a:t> – Die Gebäudebesteuerung behindert die Investition in Gebäude</a:t>
            </a:r>
          </a:p>
          <a:p>
            <a:pPr lvl="1"/>
            <a:r>
              <a:rPr lang="de-DE" sz="2400" b="1" dirty="0" smtClean="0"/>
              <a:t>Investitionsfeindlich</a:t>
            </a:r>
            <a:r>
              <a:rPr lang="de-DE" sz="2400" dirty="0" smtClean="0"/>
              <a:t> – Investitionen in Gebäude werden durch eine höhere Besteuerung bestraft</a:t>
            </a:r>
          </a:p>
          <a:p>
            <a:pPr lvl="1"/>
            <a:r>
              <a:rPr lang="de-DE" sz="2400" b="1" dirty="0" smtClean="0"/>
              <a:t>Unfair</a:t>
            </a:r>
            <a:r>
              <a:rPr lang="de-DE" sz="2400" dirty="0" smtClean="0"/>
              <a:t> – Bodenspekulanten werden durch die Grundsteuer bevorteilt</a:t>
            </a:r>
          </a:p>
          <a:p>
            <a:pPr lvl="1"/>
            <a:r>
              <a:rPr lang="de-DE" sz="2400" b="1" dirty="0" smtClean="0"/>
              <a:t>Naturschädlich</a:t>
            </a:r>
            <a:r>
              <a:rPr lang="de-DE" sz="2400" dirty="0" smtClean="0"/>
              <a:t> – Bodenspekulationen fördern die Zersiedelung</a:t>
            </a:r>
          </a:p>
          <a:p>
            <a:pPr lvl="1"/>
            <a:r>
              <a:rPr lang="de-DE" sz="2400" b="1" dirty="0" smtClean="0"/>
              <a:t>Aufwendig</a:t>
            </a:r>
            <a:r>
              <a:rPr lang="de-DE" sz="2400" dirty="0" smtClean="0"/>
              <a:t> – Die Bewertung der Gebäude ist sehr kosten- und zeitintensiv</a:t>
            </a:r>
          </a:p>
        </p:txBody>
      </p:sp>
      <p:sp>
        <p:nvSpPr>
          <p:cNvPr id="10"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11"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14</a:t>
            </a:fld>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Grundsteuer C</a:t>
            </a:r>
            <a:endParaRPr lang="de-DE" dirty="0"/>
          </a:p>
        </p:txBody>
      </p:sp>
      <p:sp>
        <p:nvSpPr>
          <p:cNvPr id="3" name="Inhaltsplatzhalter 2"/>
          <p:cNvSpPr>
            <a:spLocks noGrp="1"/>
          </p:cNvSpPr>
          <p:nvPr>
            <p:ph idx="1"/>
          </p:nvPr>
        </p:nvSpPr>
        <p:spPr>
          <a:xfrm>
            <a:off x="428596" y="1571612"/>
            <a:ext cx="8358246" cy="4525963"/>
          </a:xfrm>
        </p:spPr>
        <p:txBody>
          <a:bodyPr>
            <a:normAutofit/>
          </a:bodyPr>
          <a:lstStyle/>
          <a:p>
            <a:pPr lvl="1">
              <a:buNone/>
            </a:pPr>
            <a:r>
              <a:rPr lang="de-DE" sz="2200" dirty="0" smtClean="0"/>
              <a:t>Gesetz zur Änderung des Grundsteuergesetzes zur Mobilisierung von baureifen Grundstücken für die Bebauung</a:t>
            </a:r>
          </a:p>
          <a:p>
            <a:pPr lvl="1">
              <a:buFont typeface="Arial" pitchFamily="34" charset="0"/>
              <a:buChar char="•"/>
            </a:pPr>
            <a:r>
              <a:rPr lang="de-DE" sz="2200" dirty="0" smtClean="0"/>
              <a:t>Einführung der sogenannten Grundsteuer C für baureife Grundstücke</a:t>
            </a:r>
          </a:p>
          <a:p>
            <a:pPr lvl="1">
              <a:buFont typeface="Arial" pitchFamily="34" charset="0"/>
              <a:buChar char="•"/>
            </a:pPr>
            <a:r>
              <a:rPr lang="de-DE" sz="2200" dirty="0" smtClean="0"/>
              <a:t>Streitanfällig und Bewertungsabhängig (Gemeinde muss festlegen und feststellen, ob das Grundstück unbebaut ist)</a:t>
            </a:r>
          </a:p>
          <a:p>
            <a:pPr marL="342900" lvl="1" indent="-342900">
              <a:buFont typeface="Arial" pitchFamily="34" charset="0"/>
              <a:buChar char="•"/>
            </a:pPr>
            <a:endParaRPr lang="de-DE" dirty="0" smtClean="0"/>
          </a:p>
          <a:p>
            <a:endParaRPr lang="de-DE" dirty="0" smtClean="0"/>
          </a:p>
          <a:p>
            <a:endParaRPr lang="de-DE" dirty="0"/>
          </a:p>
        </p:txBody>
      </p:sp>
      <p:pic>
        <p:nvPicPr>
          <p:cNvPr id="29698" name="Picture 2" descr="C:\Users\pheuer\Documents\Fotos\_MG_4958.JPG"/>
          <p:cNvPicPr>
            <a:picLocks noChangeAspect="1" noChangeArrowheads="1"/>
          </p:cNvPicPr>
          <p:nvPr/>
        </p:nvPicPr>
        <p:blipFill>
          <a:blip r:embed="rId3" cstate="print"/>
          <a:srcRect/>
          <a:stretch>
            <a:fillRect/>
          </a:stretch>
        </p:blipFill>
        <p:spPr bwMode="auto">
          <a:xfrm>
            <a:off x="2285984" y="3856474"/>
            <a:ext cx="4250529" cy="2833686"/>
          </a:xfrm>
          <a:prstGeom prst="rect">
            <a:avLst/>
          </a:prstGeom>
          <a:noFill/>
        </p:spPr>
      </p:pic>
      <p:sp>
        <p:nvSpPr>
          <p:cNvPr id="6" name="Rechteck 5"/>
          <p:cNvSpPr/>
          <p:nvPr/>
        </p:nvSpPr>
        <p:spPr>
          <a:xfrm>
            <a:off x="2214546" y="6642556"/>
            <a:ext cx="4572000" cy="215444"/>
          </a:xfrm>
          <a:prstGeom prst="rect">
            <a:avLst/>
          </a:prstGeom>
        </p:spPr>
        <p:txBody>
          <a:bodyPr>
            <a:spAutoFit/>
          </a:bodyPr>
          <a:lstStyle/>
          <a:p>
            <a:r>
              <a:rPr lang="de-DE" sz="800" dirty="0" smtClean="0"/>
              <a:t>Eigene Darstellung (Helge May)</a:t>
            </a:r>
            <a:endParaRPr lang="de-DE" sz="800" dirty="0"/>
          </a:p>
        </p:txBody>
      </p:sp>
      <p:sp>
        <p:nvSpPr>
          <p:cNvPr id="7"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8"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15</a:t>
            </a:fld>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Gesetz zur Änderung des Grundgesetzes</a:t>
            </a:r>
            <a:endParaRPr lang="de-DE" dirty="0"/>
          </a:p>
        </p:txBody>
      </p:sp>
      <p:sp>
        <p:nvSpPr>
          <p:cNvPr id="3" name="Inhaltsplatzhalter 2"/>
          <p:cNvSpPr>
            <a:spLocks noGrp="1"/>
          </p:cNvSpPr>
          <p:nvPr>
            <p:ph idx="1"/>
          </p:nvPr>
        </p:nvSpPr>
        <p:spPr>
          <a:xfrm>
            <a:off x="457200" y="1961535"/>
            <a:ext cx="8186766" cy="4610737"/>
          </a:xfrm>
        </p:spPr>
        <p:txBody>
          <a:bodyPr>
            <a:normAutofit/>
          </a:bodyPr>
          <a:lstStyle/>
          <a:p>
            <a:pPr marL="342900" lvl="1" indent="-342900">
              <a:buNone/>
            </a:pPr>
            <a:r>
              <a:rPr lang="de-DE" sz="2400" dirty="0" smtClean="0"/>
              <a:t>Gesetz zur Änderung des Grundgesetzes (Artikel 72, 105 und 125b</a:t>
            </a:r>
          </a:p>
          <a:p>
            <a:pPr marL="555750" lvl="1" indent="-342900"/>
            <a:r>
              <a:rPr lang="de-DE" sz="2400" dirty="0" smtClean="0"/>
              <a:t>Absicherung der konkurrierende Gesetzgebungskompetenz des Bundes (Änderung  § 105 Absatz 2 GG)</a:t>
            </a:r>
          </a:p>
          <a:p>
            <a:pPr marL="555750" lvl="1" indent="-342900"/>
            <a:r>
              <a:rPr lang="de-DE" sz="2400" dirty="0" smtClean="0"/>
              <a:t>Schaffung der Befugnis zu umfassenden abweichenden landesrechtlichen Regelungen (Artikel 72 Absatz 3 und 125b GG) – die sogenannte Länderöffnungsklausel</a:t>
            </a:r>
          </a:p>
          <a:p>
            <a:pPr marL="742950" lvl="2" indent="-342900"/>
            <a:r>
              <a:rPr lang="de-DE" dirty="0" smtClean="0"/>
              <a:t>Die Länder erhalten dadurch die Möglichkeit eigene Bewertungsmodelle einzuführen</a:t>
            </a:r>
          </a:p>
          <a:p>
            <a:pPr marL="342900" lvl="1" indent="-342900">
              <a:buFont typeface="Arial" pitchFamily="34" charset="0"/>
              <a:buChar char="•"/>
            </a:pPr>
            <a:endParaRPr lang="de-DE" dirty="0" smtClean="0"/>
          </a:p>
          <a:p>
            <a:endParaRPr lang="de-DE" dirty="0" smtClean="0"/>
          </a:p>
          <a:p>
            <a:endParaRPr lang="de-DE" dirty="0"/>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16</a:t>
            </a:fld>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457200" y="274638"/>
            <a:ext cx="8229600" cy="11430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000" spc="-100" dirty="0" smtClean="0">
                <a:latin typeface="Source Sans Pro"/>
                <a:ea typeface="+mj-ea"/>
                <a:cs typeface="Source Sans Pro"/>
              </a:rPr>
              <a:t>Welche Reformmodelle sind denkbar?</a:t>
            </a:r>
            <a:endParaRPr lang="de-DE" sz="4000" spc="-100" dirty="0">
              <a:latin typeface="Source Sans Pro"/>
              <a:ea typeface="+mj-ea"/>
              <a:cs typeface="Source Sans Pro"/>
            </a:endParaRPr>
          </a:p>
        </p:txBody>
      </p:sp>
      <p:sp>
        <p:nvSpPr>
          <p:cNvPr id="11" name="Inhaltsplatzhalter 2"/>
          <p:cNvSpPr txBox="1">
            <a:spLocks/>
          </p:cNvSpPr>
          <p:nvPr/>
        </p:nvSpPr>
        <p:spPr>
          <a:xfrm>
            <a:off x="428596" y="1902542"/>
            <a:ext cx="8229600" cy="274090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Bundesmodell</a:t>
            </a:r>
          </a:p>
          <a:p>
            <a:pPr marL="342900" indent="-342900">
              <a:spcBef>
                <a:spcPct val="20000"/>
              </a:spcBef>
              <a:buFont typeface="Arial" pitchFamily="34" charset="0"/>
              <a:buChar char="•"/>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Flächenmodell</a:t>
            </a:r>
          </a:p>
          <a:p>
            <a:pPr marL="342900" indent="-342900">
              <a:spcBef>
                <a:spcPct val="20000"/>
              </a:spcBef>
              <a:buFont typeface="Arial" pitchFamily="34" charset="0"/>
              <a:buChar char="•"/>
              <a:defRPr/>
            </a:pPr>
            <a:r>
              <a:rPr lang="de-DE" sz="3200" dirty="0" smtClean="0">
                <a:latin typeface="+mn-lt"/>
              </a:rPr>
              <a:t>Flächen-Lage-Modell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Bodenwertsteuer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de-DE" sz="3200" dirty="0" smtClean="0">
                <a:latin typeface="+mn-lt"/>
              </a:rPr>
              <a:t>Bodenwert- und Bodenflächensteuer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de-DE"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17</a:t>
            </a:fld>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Verbinder: gewinkelt 10">
            <a:extLst>
              <a:ext uri="{FF2B5EF4-FFF2-40B4-BE49-F238E27FC236}">
                <a16:creationId xmlns="" xmlns:a16="http://schemas.microsoft.com/office/drawing/2014/main" id="{262FAC69-DBE8-49B6-A8D3-9D29D8805FAB}"/>
              </a:ext>
            </a:extLst>
          </p:cNvPr>
          <p:cNvCxnSpPr>
            <a:cxnSpLocks/>
          </p:cNvCxnSpPr>
          <p:nvPr/>
        </p:nvCxnSpPr>
        <p:spPr>
          <a:xfrm>
            <a:off x="739500" y="1078787"/>
            <a:ext cx="7509349" cy="4859676"/>
          </a:xfrm>
          <a:prstGeom prst="bentConnector3">
            <a:avLst>
              <a:gd name="adj1" fmla="val 6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Pfeil: gebogen 28">
            <a:extLst>
              <a:ext uri="{FF2B5EF4-FFF2-40B4-BE49-F238E27FC236}">
                <a16:creationId xmlns="" xmlns:a16="http://schemas.microsoft.com/office/drawing/2014/main" id="{C32144EF-0D9F-41BA-9559-E9460434DB0D}"/>
              </a:ext>
            </a:extLst>
          </p:cNvPr>
          <p:cNvSpPr/>
          <p:nvPr/>
        </p:nvSpPr>
        <p:spPr>
          <a:xfrm rot="5400000" flipH="1">
            <a:off x="6362368" y="2598920"/>
            <a:ext cx="1210935" cy="722945"/>
          </a:xfrm>
          <a:prstGeom prst="circularArrow">
            <a:avLst>
              <a:gd name="adj1" fmla="val 2992"/>
              <a:gd name="adj2" fmla="val 1163525"/>
              <a:gd name="adj3" fmla="val 19706530"/>
              <a:gd name="adj4" fmla="val 12847455"/>
              <a:gd name="adj5" fmla="val 7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Pfeil: gebogen 29">
            <a:extLst>
              <a:ext uri="{FF2B5EF4-FFF2-40B4-BE49-F238E27FC236}">
                <a16:creationId xmlns="" xmlns:a16="http://schemas.microsoft.com/office/drawing/2014/main" id="{2A014DE9-D660-4A5F-8364-FA8040848F7C}"/>
              </a:ext>
            </a:extLst>
          </p:cNvPr>
          <p:cNvSpPr/>
          <p:nvPr/>
        </p:nvSpPr>
        <p:spPr>
          <a:xfrm rot="16200000" flipH="1">
            <a:off x="933442" y="3583982"/>
            <a:ext cx="1289029" cy="845288"/>
          </a:xfrm>
          <a:prstGeom prst="circularArrow">
            <a:avLst>
              <a:gd name="adj1" fmla="val 2992"/>
              <a:gd name="adj2" fmla="val 1163525"/>
              <a:gd name="adj3" fmla="val 19706530"/>
              <a:gd name="adj4" fmla="val 12847455"/>
              <a:gd name="adj5" fmla="val 7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feld 31">
            <a:extLst>
              <a:ext uri="{FF2B5EF4-FFF2-40B4-BE49-F238E27FC236}">
                <a16:creationId xmlns="" xmlns:a16="http://schemas.microsoft.com/office/drawing/2014/main" id="{0320FA15-E87D-4CC3-B8DE-21681ED6FCF8}"/>
              </a:ext>
            </a:extLst>
          </p:cNvPr>
          <p:cNvSpPr txBox="1"/>
          <p:nvPr/>
        </p:nvSpPr>
        <p:spPr>
          <a:xfrm>
            <a:off x="72453" y="1210220"/>
            <a:ext cx="646075" cy="3000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Steuer</a:t>
            </a:r>
          </a:p>
        </p:txBody>
      </p:sp>
      <p:sp>
        <p:nvSpPr>
          <p:cNvPr id="33" name="Textfeld 32">
            <a:extLst>
              <a:ext uri="{FF2B5EF4-FFF2-40B4-BE49-F238E27FC236}">
                <a16:creationId xmlns="" xmlns:a16="http://schemas.microsoft.com/office/drawing/2014/main" id="{06244872-ED14-4084-968A-5F5527DA2172}"/>
              </a:ext>
            </a:extLst>
          </p:cNvPr>
          <p:cNvSpPr txBox="1"/>
          <p:nvPr/>
        </p:nvSpPr>
        <p:spPr>
          <a:xfrm>
            <a:off x="593572" y="5994337"/>
            <a:ext cx="791005"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Zentrum</a:t>
            </a:r>
          </a:p>
        </p:txBody>
      </p:sp>
      <p:sp>
        <p:nvSpPr>
          <p:cNvPr id="34" name="Textfeld 33">
            <a:extLst>
              <a:ext uri="{FF2B5EF4-FFF2-40B4-BE49-F238E27FC236}">
                <a16:creationId xmlns="" xmlns:a16="http://schemas.microsoft.com/office/drawing/2014/main" id="{E275E185-C170-4C87-8E3B-F547382894C6}"/>
              </a:ext>
            </a:extLst>
          </p:cNvPr>
          <p:cNvSpPr txBox="1"/>
          <p:nvPr/>
        </p:nvSpPr>
        <p:spPr>
          <a:xfrm>
            <a:off x="7586236" y="5994769"/>
            <a:ext cx="835678"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Randlage</a:t>
            </a:r>
          </a:p>
        </p:txBody>
      </p:sp>
      <p:grpSp>
        <p:nvGrpSpPr>
          <p:cNvPr id="4" name="Gruppieren 35">
            <a:extLst>
              <a:ext uri="{FF2B5EF4-FFF2-40B4-BE49-F238E27FC236}">
                <a16:creationId xmlns="" xmlns:a16="http://schemas.microsoft.com/office/drawing/2014/main" id="{61867886-36C1-47A8-BDD9-CC3A1395BB32}"/>
              </a:ext>
            </a:extLst>
          </p:cNvPr>
          <p:cNvGrpSpPr/>
          <p:nvPr/>
        </p:nvGrpSpPr>
        <p:grpSpPr>
          <a:xfrm>
            <a:off x="1269053" y="2737131"/>
            <a:ext cx="7460871" cy="1403258"/>
            <a:chOff x="2039007" y="2480671"/>
            <a:chExt cx="9947828" cy="1871011"/>
          </a:xfrm>
        </p:grpSpPr>
        <p:sp>
          <p:nvSpPr>
            <p:cNvPr id="22" name="Freihandform: Form 21">
              <a:extLst>
                <a:ext uri="{FF2B5EF4-FFF2-40B4-BE49-F238E27FC236}">
                  <a16:creationId xmlns="" xmlns:a16="http://schemas.microsoft.com/office/drawing/2014/main" id="{D3876861-7340-4FE2-BCC3-7E4F71B59C13}"/>
                </a:ext>
              </a:extLst>
            </p:cNvPr>
            <p:cNvSpPr/>
            <p:nvPr/>
          </p:nvSpPr>
          <p:spPr>
            <a:xfrm>
              <a:off x="2039007" y="2480671"/>
              <a:ext cx="7861911" cy="1871011"/>
            </a:xfrm>
            <a:custGeom>
              <a:avLst/>
              <a:gdLst>
                <a:gd name="connsiteX0" fmla="*/ 0 w 7861911"/>
                <a:gd name="connsiteY0" fmla="*/ 1072133 h 1871011"/>
                <a:gd name="connsiteX1" fmla="*/ 620110 w 7861911"/>
                <a:gd name="connsiteY1" fmla="*/ 336408 h 1871011"/>
                <a:gd name="connsiteX2" fmla="*/ 872359 w 7861911"/>
                <a:gd name="connsiteY2" fmla="*/ 1187746 h 1871011"/>
                <a:gd name="connsiteX3" fmla="*/ 1198179 w 7861911"/>
                <a:gd name="connsiteY3" fmla="*/ 767333 h 1871011"/>
                <a:gd name="connsiteX4" fmla="*/ 1460938 w 7861911"/>
                <a:gd name="connsiteY4" fmla="*/ 1492546 h 1871011"/>
                <a:gd name="connsiteX5" fmla="*/ 1870841 w 7861911"/>
                <a:gd name="connsiteY5" fmla="*/ 346919 h 1871011"/>
                <a:gd name="connsiteX6" fmla="*/ 2312276 w 7861911"/>
                <a:gd name="connsiteY6" fmla="*/ 1208767 h 1871011"/>
                <a:gd name="connsiteX7" fmla="*/ 2827283 w 7861911"/>
                <a:gd name="connsiteY7" fmla="*/ 77 h 1871011"/>
                <a:gd name="connsiteX8" fmla="*/ 3216165 w 7861911"/>
                <a:gd name="connsiteY8" fmla="*/ 1145705 h 1871011"/>
                <a:gd name="connsiteX9" fmla="*/ 3510455 w 7861911"/>
                <a:gd name="connsiteY9" fmla="*/ 546615 h 1871011"/>
                <a:gd name="connsiteX10" fmla="*/ 4014952 w 7861911"/>
                <a:gd name="connsiteY10" fmla="*/ 1870919 h 1871011"/>
                <a:gd name="connsiteX11" fmla="*/ 4403834 w 7861911"/>
                <a:gd name="connsiteY11" fmla="*/ 620188 h 1871011"/>
                <a:gd name="connsiteX12" fmla="*/ 4771696 w 7861911"/>
                <a:gd name="connsiteY12" fmla="*/ 1587139 h 1871011"/>
                <a:gd name="connsiteX13" fmla="*/ 5234152 w 7861911"/>
                <a:gd name="connsiteY13" fmla="*/ 819884 h 1871011"/>
                <a:gd name="connsiteX14" fmla="*/ 5391807 w 7861911"/>
                <a:gd name="connsiteY14" fmla="*/ 840905 h 1871011"/>
                <a:gd name="connsiteX15" fmla="*/ 5549462 w 7861911"/>
                <a:gd name="connsiteY15" fmla="*/ 1051112 h 1871011"/>
                <a:gd name="connsiteX16" fmla="*/ 5707117 w 7861911"/>
                <a:gd name="connsiteY16" fmla="*/ 557126 h 1871011"/>
                <a:gd name="connsiteX17" fmla="*/ 5927834 w 7861911"/>
                <a:gd name="connsiteY17" fmla="*/ 1765815 h 1871011"/>
                <a:gd name="connsiteX18" fmla="*/ 6232634 w 7861911"/>
                <a:gd name="connsiteY18" fmla="*/ 1156215 h 1871011"/>
                <a:gd name="connsiteX19" fmla="*/ 6463862 w 7861911"/>
                <a:gd name="connsiteY19" fmla="*/ 1639691 h 1871011"/>
                <a:gd name="connsiteX20" fmla="*/ 6936827 w 7861911"/>
                <a:gd name="connsiteY20" fmla="*/ 462533 h 1871011"/>
                <a:gd name="connsiteX21" fmla="*/ 7357241 w 7861911"/>
                <a:gd name="connsiteY21" fmla="*/ 1366422 h 1871011"/>
                <a:gd name="connsiteX22" fmla="*/ 7577959 w 7861911"/>
                <a:gd name="connsiteY22" fmla="*/ 367939 h 1871011"/>
                <a:gd name="connsiteX23" fmla="*/ 7819696 w 7861911"/>
                <a:gd name="connsiteY23" fmla="*/ 683250 h 1871011"/>
                <a:gd name="connsiteX24" fmla="*/ 7861738 w 7861911"/>
                <a:gd name="connsiteY24" fmla="*/ 788353 h 1871011"/>
                <a:gd name="connsiteX25" fmla="*/ 7861738 w 7861911"/>
                <a:gd name="connsiteY25" fmla="*/ 788353 h 187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61911" h="1871011">
                  <a:moveTo>
                    <a:pt x="0" y="1072133"/>
                  </a:moveTo>
                  <a:cubicBezTo>
                    <a:pt x="237358" y="694636"/>
                    <a:pt x="474717" y="317139"/>
                    <a:pt x="620110" y="336408"/>
                  </a:cubicBezTo>
                  <a:cubicBezTo>
                    <a:pt x="765503" y="355677"/>
                    <a:pt x="776014" y="1115925"/>
                    <a:pt x="872359" y="1187746"/>
                  </a:cubicBezTo>
                  <a:cubicBezTo>
                    <a:pt x="968704" y="1259567"/>
                    <a:pt x="1100083" y="716533"/>
                    <a:pt x="1198179" y="767333"/>
                  </a:cubicBezTo>
                  <a:cubicBezTo>
                    <a:pt x="1296276" y="818133"/>
                    <a:pt x="1348828" y="1562615"/>
                    <a:pt x="1460938" y="1492546"/>
                  </a:cubicBezTo>
                  <a:cubicBezTo>
                    <a:pt x="1573048" y="1422477"/>
                    <a:pt x="1728951" y="394215"/>
                    <a:pt x="1870841" y="346919"/>
                  </a:cubicBezTo>
                  <a:cubicBezTo>
                    <a:pt x="2012731" y="299623"/>
                    <a:pt x="2152869" y="1266574"/>
                    <a:pt x="2312276" y="1208767"/>
                  </a:cubicBezTo>
                  <a:cubicBezTo>
                    <a:pt x="2471683" y="1150960"/>
                    <a:pt x="2676635" y="10587"/>
                    <a:pt x="2827283" y="77"/>
                  </a:cubicBezTo>
                  <a:cubicBezTo>
                    <a:pt x="2977931" y="-10433"/>
                    <a:pt x="3102303" y="1054615"/>
                    <a:pt x="3216165" y="1145705"/>
                  </a:cubicBezTo>
                  <a:cubicBezTo>
                    <a:pt x="3330027" y="1236795"/>
                    <a:pt x="3377324" y="425746"/>
                    <a:pt x="3510455" y="546615"/>
                  </a:cubicBezTo>
                  <a:cubicBezTo>
                    <a:pt x="3643586" y="667484"/>
                    <a:pt x="3866056" y="1858657"/>
                    <a:pt x="4014952" y="1870919"/>
                  </a:cubicBezTo>
                  <a:cubicBezTo>
                    <a:pt x="4163848" y="1883181"/>
                    <a:pt x="4277710" y="667485"/>
                    <a:pt x="4403834" y="620188"/>
                  </a:cubicBezTo>
                  <a:cubicBezTo>
                    <a:pt x="4529958" y="572891"/>
                    <a:pt x="4633310" y="1553856"/>
                    <a:pt x="4771696" y="1587139"/>
                  </a:cubicBezTo>
                  <a:cubicBezTo>
                    <a:pt x="4910082" y="1620422"/>
                    <a:pt x="5130800" y="944256"/>
                    <a:pt x="5234152" y="819884"/>
                  </a:cubicBezTo>
                  <a:cubicBezTo>
                    <a:pt x="5337504" y="695512"/>
                    <a:pt x="5339255" y="802367"/>
                    <a:pt x="5391807" y="840905"/>
                  </a:cubicBezTo>
                  <a:cubicBezTo>
                    <a:pt x="5444359" y="879443"/>
                    <a:pt x="5496910" y="1098409"/>
                    <a:pt x="5549462" y="1051112"/>
                  </a:cubicBezTo>
                  <a:cubicBezTo>
                    <a:pt x="5602014" y="1003815"/>
                    <a:pt x="5644055" y="438009"/>
                    <a:pt x="5707117" y="557126"/>
                  </a:cubicBezTo>
                  <a:cubicBezTo>
                    <a:pt x="5770179" y="676243"/>
                    <a:pt x="5840248" y="1665967"/>
                    <a:pt x="5927834" y="1765815"/>
                  </a:cubicBezTo>
                  <a:cubicBezTo>
                    <a:pt x="6015420" y="1865663"/>
                    <a:pt x="6143296" y="1177236"/>
                    <a:pt x="6232634" y="1156215"/>
                  </a:cubicBezTo>
                  <a:cubicBezTo>
                    <a:pt x="6321972" y="1135194"/>
                    <a:pt x="6346497" y="1755305"/>
                    <a:pt x="6463862" y="1639691"/>
                  </a:cubicBezTo>
                  <a:cubicBezTo>
                    <a:pt x="6581227" y="1524077"/>
                    <a:pt x="6787931" y="508078"/>
                    <a:pt x="6936827" y="462533"/>
                  </a:cubicBezTo>
                  <a:cubicBezTo>
                    <a:pt x="7085724" y="416988"/>
                    <a:pt x="7250386" y="1382188"/>
                    <a:pt x="7357241" y="1366422"/>
                  </a:cubicBezTo>
                  <a:cubicBezTo>
                    <a:pt x="7464096" y="1350656"/>
                    <a:pt x="7500883" y="481801"/>
                    <a:pt x="7577959" y="367939"/>
                  </a:cubicBezTo>
                  <a:cubicBezTo>
                    <a:pt x="7655035" y="254077"/>
                    <a:pt x="7772400" y="613181"/>
                    <a:pt x="7819696" y="683250"/>
                  </a:cubicBezTo>
                  <a:cubicBezTo>
                    <a:pt x="7866992" y="753319"/>
                    <a:pt x="7861738" y="788353"/>
                    <a:pt x="7861738" y="788353"/>
                  </a:cubicBezTo>
                  <a:lnTo>
                    <a:pt x="7861738" y="788353"/>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feld 34">
              <a:extLst>
                <a:ext uri="{FF2B5EF4-FFF2-40B4-BE49-F238E27FC236}">
                  <a16:creationId xmlns="" xmlns:a16="http://schemas.microsoft.com/office/drawing/2014/main" id="{937B3645-99BD-453C-8CA0-6F34908DA89E}"/>
                </a:ext>
              </a:extLst>
            </p:cNvPr>
            <p:cNvSpPr txBox="1"/>
            <p:nvPr/>
          </p:nvSpPr>
          <p:spPr>
            <a:xfrm>
              <a:off x="8581630" y="3804742"/>
              <a:ext cx="3405205" cy="4001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Grundsteuer nach Einheitswerten</a:t>
              </a:r>
            </a:p>
          </p:txBody>
        </p:sp>
      </p:grpSp>
      <p:cxnSp>
        <p:nvCxnSpPr>
          <p:cNvPr id="18" name="Gerader Verbinder 17">
            <a:extLst>
              <a:ext uri="{FF2B5EF4-FFF2-40B4-BE49-F238E27FC236}">
                <a16:creationId xmlns="" xmlns:a16="http://schemas.microsoft.com/office/drawing/2014/main" id="{0EAE3AD3-1FCA-4D46-A5B0-6F879A2B9355}"/>
              </a:ext>
            </a:extLst>
          </p:cNvPr>
          <p:cNvCxnSpPr>
            <a:cxnSpLocks/>
          </p:cNvCxnSpPr>
          <p:nvPr/>
        </p:nvCxnSpPr>
        <p:spPr>
          <a:xfrm>
            <a:off x="966195" y="1846413"/>
            <a:ext cx="6752479" cy="309349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 xmlns:a16="http://schemas.microsoft.com/office/drawing/2014/main" id="{31D07A8C-73CF-48EA-B1E0-10E7CC13A0BD}"/>
              </a:ext>
            </a:extLst>
          </p:cNvPr>
          <p:cNvSpPr txBox="1"/>
          <p:nvPr/>
        </p:nvSpPr>
        <p:spPr>
          <a:xfrm>
            <a:off x="1798393" y="2013537"/>
            <a:ext cx="1123769"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Verkehrswert</a:t>
            </a:r>
          </a:p>
        </p:txBody>
      </p:sp>
      <p:grpSp>
        <p:nvGrpSpPr>
          <p:cNvPr id="5" name="Gruppieren 41">
            <a:extLst>
              <a:ext uri="{FF2B5EF4-FFF2-40B4-BE49-F238E27FC236}">
                <a16:creationId xmlns="" xmlns:a16="http://schemas.microsoft.com/office/drawing/2014/main" id="{D4D3213C-9C23-419A-96C4-4C4482FE2C84}"/>
              </a:ext>
            </a:extLst>
          </p:cNvPr>
          <p:cNvGrpSpPr/>
          <p:nvPr/>
        </p:nvGrpSpPr>
        <p:grpSpPr>
          <a:xfrm>
            <a:off x="966195" y="2024721"/>
            <a:ext cx="6404042" cy="2916960"/>
            <a:chOff x="1362195" y="1539420"/>
            <a:chExt cx="8538723" cy="3889279"/>
          </a:xfrm>
        </p:grpSpPr>
        <p:cxnSp>
          <p:nvCxnSpPr>
            <p:cNvPr id="28" name="Gerader Verbinder 27">
              <a:extLst>
                <a:ext uri="{FF2B5EF4-FFF2-40B4-BE49-F238E27FC236}">
                  <a16:creationId xmlns="" xmlns:a16="http://schemas.microsoft.com/office/drawing/2014/main" id="{03211B7E-424B-4DDA-AA6A-1DB82E41E642}"/>
                </a:ext>
              </a:extLst>
            </p:cNvPr>
            <p:cNvCxnSpPr>
              <a:cxnSpLocks/>
            </p:cNvCxnSpPr>
            <p:nvPr/>
          </p:nvCxnSpPr>
          <p:spPr>
            <a:xfrm flipV="1">
              <a:off x="1362195" y="1744719"/>
              <a:ext cx="8538723" cy="368398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4FF9659F-328F-4CFD-9475-2F597AA8E8C1}"/>
                </a:ext>
              </a:extLst>
            </p:cNvPr>
            <p:cNvSpPr txBox="1"/>
            <p:nvPr/>
          </p:nvSpPr>
          <p:spPr>
            <a:xfrm>
              <a:off x="6218026" y="1539420"/>
              <a:ext cx="3562685" cy="4001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Belastung relativ zum Verkehrswert</a:t>
              </a:r>
            </a:p>
          </p:txBody>
        </p:sp>
      </p:grpSp>
      <p:sp>
        <p:nvSpPr>
          <p:cNvPr id="45" name="Textfeld 44">
            <a:extLst>
              <a:ext uri="{FF2B5EF4-FFF2-40B4-BE49-F238E27FC236}">
                <a16:creationId xmlns="" xmlns:a16="http://schemas.microsoft.com/office/drawing/2014/main" id="{0998A643-5630-4ADE-B8E2-F70F95D41524}"/>
              </a:ext>
            </a:extLst>
          </p:cNvPr>
          <p:cNvSpPr txBox="1"/>
          <p:nvPr/>
        </p:nvSpPr>
        <p:spPr>
          <a:xfrm>
            <a:off x="5012748" y="4600923"/>
            <a:ext cx="1955087"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Reines Bodenwertmodell</a:t>
            </a:r>
          </a:p>
        </p:txBody>
      </p:sp>
      <p:sp>
        <p:nvSpPr>
          <p:cNvPr id="47" name="Pfeil: gebogen 46">
            <a:extLst>
              <a:ext uri="{FF2B5EF4-FFF2-40B4-BE49-F238E27FC236}">
                <a16:creationId xmlns="" xmlns:a16="http://schemas.microsoft.com/office/drawing/2014/main" id="{DD7AFD71-219C-4961-913C-1E0A67DAC16C}"/>
              </a:ext>
            </a:extLst>
          </p:cNvPr>
          <p:cNvSpPr/>
          <p:nvPr/>
        </p:nvSpPr>
        <p:spPr>
          <a:xfrm rot="7319038" flipH="1">
            <a:off x="6535127" y="4167599"/>
            <a:ext cx="883203" cy="563687"/>
          </a:xfrm>
          <a:prstGeom prst="circularArrow">
            <a:avLst>
              <a:gd name="adj1" fmla="val 2992"/>
              <a:gd name="adj2" fmla="val 1163525"/>
              <a:gd name="adj3" fmla="val 19706530"/>
              <a:gd name="adj4" fmla="val 15590282"/>
              <a:gd name="adj5" fmla="val 6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uppieren 54">
            <a:extLst>
              <a:ext uri="{FF2B5EF4-FFF2-40B4-BE49-F238E27FC236}">
                <a16:creationId xmlns="" xmlns:a16="http://schemas.microsoft.com/office/drawing/2014/main" id="{BD230910-1EE0-4D8A-A011-68815CDCE1D9}"/>
              </a:ext>
            </a:extLst>
          </p:cNvPr>
          <p:cNvGrpSpPr/>
          <p:nvPr/>
        </p:nvGrpSpPr>
        <p:grpSpPr>
          <a:xfrm>
            <a:off x="971191" y="2618209"/>
            <a:ext cx="8172809" cy="1524068"/>
            <a:chOff x="1368857" y="2330738"/>
            <a:chExt cx="10897078" cy="2032090"/>
          </a:xfrm>
        </p:grpSpPr>
        <p:cxnSp>
          <p:nvCxnSpPr>
            <p:cNvPr id="50" name="Gerader Verbinder 49">
              <a:extLst>
                <a:ext uri="{FF2B5EF4-FFF2-40B4-BE49-F238E27FC236}">
                  <a16:creationId xmlns="" xmlns:a16="http://schemas.microsoft.com/office/drawing/2014/main" id="{B246F9E3-863B-4AD8-BC81-879942A7269C}"/>
                </a:ext>
              </a:extLst>
            </p:cNvPr>
            <p:cNvCxnSpPr>
              <a:cxnSpLocks/>
            </p:cNvCxnSpPr>
            <p:nvPr/>
          </p:nvCxnSpPr>
          <p:spPr>
            <a:xfrm>
              <a:off x="1368857" y="2330738"/>
              <a:ext cx="8575647" cy="202063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 xmlns:a16="http://schemas.microsoft.com/office/drawing/2014/main" id="{E9AFB79C-DE4B-47D3-9291-2CD11911D0DE}"/>
                </a:ext>
              </a:extLst>
            </p:cNvPr>
            <p:cNvSpPr txBox="1"/>
            <p:nvPr/>
          </p:nvSpPr>
          <p:spPr>
            <a:xfrm>
              <a:off x="9525698" y="3685720"/>
              <a:ext cx="2740237"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Kombiniertes Bodenwert-/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Bodenflächenmodell</a:t>
              </a:r>
            </a:p>
          </p:txBody>
        </p:sp>
      </p:grpSp>
      <p:sp>
        <p:nvSpPr>
          <p:cNvPr id="2" name="Textfeld 1">
            <a:extLst>
              <a:ext uri="{FF2B5EF4-FFF2-40B4-BE49-F238E27FC236}">
                <a16:creationId xmlns="" xmlns:a16="http://schemas.microsoft.com/office/drawing/2014/main" id="{B5E94A19-2F14-4033-9A93-70C754E57E2E}"/>
              </a:ext>
            </a:extLst>
          </p:cNvPr>
          <p:cNvSpPr txBox="1"/>
          <p:nvPr/>
        </p:nvSpPr>
        <p:spPr>
          <a:xfrm>
            <a:off x="7503112" y="6483481"/>
            <a:ext cx="89639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900" b="0" i="0" u="none" strike="noStrike" kern="1200" cap="none" spc="0" normalizeH="0" baseline="0" noProof="0" dirty="0">
                <a:ln>
                  <a:noFill/>
                </a:ln>
                <a:solidFill>
                  <a:prstClr val="black"/>
                </a:solidFill>
                <a:effectLst/>
                <a:uLnTx/>
                <a:uFillTx/>
                <a:latin typeface="Calibri" panose="020F0502020204030204"/>
                <a:ea typeface="+mn-ea"/>
                <a:cs typeface="+mn-cs"/>
              </a:rPr>
              <a:t>© Ulrich Kriese</a:t>
            </a:r>
          </a:p>
        </p:txBody>
      </p:sp>
      <p:sp>
        <p:nvSpPr>
          <p:cNvPr id="43" name="Textfeld 42">
            <a:extLst>
              <a:ext uri="{FF2B5EF4-FFF2-40B4-BE49-F238E27FC236}">
                <a16:creationId xmlns="" xmlns:a16="http://schemas.microsoft.com/office/drawing/2014/main" id="{17F14D85-E948-7742-B408-5E0B0896672E}"/>
              </a:ext>
            </a:extLst>
          </p:cNvPr>
          <p:cNvSpPr txBox="1"/>
          <p:nvPr/>
        </p:nvSpPr>
        <p:spPr>
          <a:xfrm>
            <a:off x="2731727" y="2016932"/>
            <a:ext cx="734496"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-Modell</a:t>
            </a:r>
          </a:p>
        </p:txBody>
      </p:sp>
      <p:sp>
        <p:nvSpPr>
          <p:cNvPr id="44" name="Pfeil: gebogen 46">
            <a:extLst>
              <a:ext uri="{FF2B5EF4-FFF2-40B4-BE49-F238E27FC236}">
                <a16:creationId xmlns="" xmlns:a16="http://schemas.microsoft.com/office/drawing/2014/main" id="{2F33E184-ED87-404F-A1BB-E79542BF392C}"/>
              </a:ext>
            </a:extLst>
          </p:cNvPr>
          <p:cNvSpPr/>
          <p:nvPr/>
        </p:nvSpPr>
        <p:spPr>
          <a:xfrm rot="17746216" flipH="1">
            <a:off x="1055611" y="1964696"/>
            <a:ext cx="927275" cy="559685"/>
          </a:xfrm>
          <a:prstGeom prst="circularArrow">
            <a:avLst>
              <a:gd name="adj1" fmla="val 2992"/>
              <a:gd name="adj2" fmla="val 1163525"/>
              <a:gd name="adj3" fmla="val 19706530"/>
              <a:gd name="adj4" fmla="val 15590282"/>
              <a:gd name="adj5" fmla="val 6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uppieren 8">
            <a:extLst>
              <a:ext uri="{FF2B5EF4-FFF2-40B4-BE49-F238E27FC236}">
                <a16:creationId xmlns="" xmlns:a16="http://schemas.microsoft.com/office/drawing/2014/main" id="{E2C7A802-1516-1E45-947B-3A370547727D}"/>
              </a:ext>
            </a:extLst>
          </p:cNvPr>
          <p:cNvGrpSpPr/>
          <p:nvPr/>
        </p:nvGrpSpPr>
        <p:grpSpPr>
          <a:xfrm>
            <a:off x="961614" y="3140725"/>
            <a:ext cx="7915958" cy="678880"/>
            <a:chOff x="1356088" y="3027422"/>
            <a:chExt cx="10554610" cy="905173"/>
          </a:xfrm>
        </p:grpSpPr>
        <p:sp>
          <p:nvSpPr>
            <p:cNvPr id="49" name="Textfeld 48">
              <a:extLst>
                <a:ext uri="{FF2B5EF4-FFF2-40B4-BE49-F238E27FC236}">
                  <a16:creationId xmlns="" xmlns:a16="http://schemas.microsoft.com/office/drawing/2014/main" id="{9BE27AFA-6E70-174B-968C-AD85F3990EDB}"/>
                </a:ext>
              </a:extLst>
            </p:cNvPr>
            <p:cNvSpPr txBox="1"/>
            <p:nvPr/>
          </p:nvSpPr>
          <p:spPr>
            <a:xfrm>
              <a:off x="9881681" y="3532486"/>
              <a:ext cx="2029017" cy="4001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absolute Belastung</a:t>
              </a:r>
            </a:p>
          </p:txBody>
        </p:sp>
        <p:cxnSp>
          <p:nvCxnSpPr>
            <p:cNvPr id="52" name="Gerader Verbinder 49">
              <a:extLst>
                <a:ext uri="{FF2B5EF4-FFF2-40B4-BE49-F238E27FC236}">
                  <a16:creationId xmlns="" xmlns:a16="http://schemas.microsoft.com/office/drawing/2014/main" id="{ECCEEFA5-AE0C-C34F-9356-B52D1C310F49}"/>
                </a:ext>
              </a:extLst>
            </p:cNvPr>
            <p:cNvCxnSpPr>
              <a:cxnSpLocks/>
            </p:cNvCxnSpPr>
            <p:nvPr/>
          </p:nvCxnSpPr>
          <p:spPr>
            <a:xfrm>
              <a:off x="1356088" y="3027422"/>
              <a:ext cx="8561015" cy="71299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 xmlns:a16="http://schemas.microsoft.com/office/drawing/2014/main" id="{0D4B65C0-0A8E-45C7-863F-FB6C7F5E0747}"/>
              </a:ext>
            </a:extLst>
          </p:cNvPr>
          <p:cNvSpPr txBox="1"/>
          <p:nvPr/>
        </p:nvSpPr>
        <p:spPr>
          <a:xfrm>
            <a:off x="7329722" y="3114607"/>
            <a:ext cx="1194558"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Bundesmodell</a:t>
            </a:r>
          </a:p>
        </p:txBody>
      </p:sp>
      <p:grpSp>
        <p:nvGrpSpPr>
          <p:cNvPr id="8" name="Gruppieren 11">
            <a:extLst>
              <a:ext uri="{FF2B5EF4-FFF2-40B4-BE49-F238E27FC236}">
                <a16:creationId xmlns="" xmlns:a16="http://schemas.microsoft.com/office/drawing/2014/main" id="{44A50E7A-BFD6-3949-AEF8-A9CD45BC4792}"/>
              </a:ext>
            </a:extLst>
          </p:cNvPr>
          <p:cNvGrpSpPr/>
          <p:nvPr/>
        </p:nvGrpSpPr>
        <p:grpSpPr>
          <a:xfrm>
            <a:off x="936676" y="2560078"/>
            <a:ext cx="6433561" cy="1734071"/>
            <a:chOff x="1322836" y="2253229"/>
            <a:chExt cx="8578082" cy="2312095"/>
          </a:xfrm>
        </p:grpSpPr>
        <p:cxnSp>
          <p:nvCxnSpPr>
            <p:cNvPr id="24" name="Gerader Verbinder 23">
              <a:extLst>
                <a:ext uri="{FF2B5EF4-FFF2-40B4-BE49-F238E27FC236}">
                  <a16:creationId xmlns="" xmlns:a16="http://schemas.microsoft.com/office/drawing/2014/main" id="{4B923ED0-95BE-4EDA-867C-67D92F2AFE5E}"/>
                </a:ext>
              </a:extLst>
            </p:cNvPr>
            <p:cNvCxnSpPr>
              <a:cxnSpLocks/>
            </p:cNvCxnSpPr>
            <p:nvPr/>
          </p:nvCxnSpPr>
          <p:spPr>
            <a:xfrm flipV="1">
              <a:off x="1322836" y="2480366"/>
              <a:ext cx="8578082" cy="208495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 xmlns:a16="http://schemas.microsoft.com/office/drawing/2014/main" id="{2C8397D4-BA13-F04A-963E-E7C87AA74855}"/>
                </a:ext>
              </a:extLst>
            </p:cNvPr>
            <p:cNvSpPr txBox="1"/>
            <p:nvPr/>
          </p:nvSpPr>
          <p:spPr>
            <a:xfrm>
              <a:off x="5889660" y="2253229"/>
              <a:ext cx="3562685" cy="4001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Belastung relativ zum Verkehrswert</a:t>
              </a:r>
            </a:p>
          </p:txBody>
        </p:sp>
      </p:grpSp>
      <p:grpSp>
        <p:nvGrpSpPr>
          <p:cNvPr id="9" name="Gruppieren 18">
            <a:extLst>
              <a:ext uri="{FF2B5EF4-FFF2-40B4-BE49-F238E27FC236}">
                <a16:creationId xmlns="" xmlns:a16="http://schemas.microsoft.com/office/drawing/2014/main" id="{CFD83DA7-8BA1-0448-AAB6-7F6E39934353}"/>
              </a:ext>
            </a:extLst>
          </p:cNvPr>
          <p:cNvGrpSpPr/>
          <p:nvPr/>
        </p:nvGrpSpPr>
        <p:grpSpPr>
          <a:xfrm>
            <a:off x="961614" y="2849302"/>
            <a:ext cx="8088230" cy="729738"/>
            <a:chOff x="1356088" y="2638862"/>
            <a:chExt cx="10784307" cy="972985"/>
          </a:xfrm>
        </p:grpSpPr>
        <p:cxnSp>
          <p:nvCxnSpPr>
            <p:cNvPr id="26" name="Gerader Verbinder 25">
              <a:extLst>
                <a:ext uri="{FF2B5EF4-FFF2-40B4-BE49-F238E27FC236}">
                  <a16:creationId xmlns="" xmlns:a16="http://schemas.microsoft.com/office/drawing/2014/main" id="{7D6B96ED-F9D2-4693-97D7-AD3CE54ACDAE}"/>
                </a:ext>
              </a:extLst>
            </p:cNvPr>
            <p:cNvCxnSpPr>
              <a:cxnSpLocks/>
            </p:cNvCxnSpPr>
            <p:nvPr/>
          </p:nvCxnSpPr>
          <p:spPr>
            <a:xfrm>
              <a:off x="1356088" y="3411791"/>
              <a:ext cx="8555167" cy="1720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0" name="Gruppieren 12">
              <a:extLst>
                <a:ext uri="{FF2B5EF4-FFF2-40B4-BE49-F238E27FC236}">
                  <a16:creationId xmlns="" xmlns:a16="http://schemas.microsoft.com/office/drawing/2014/main" id="{89A2FD5C-C9DF-E648-B09C-5463C86ED8F8}"/>
                </a:ext>
              </a:extLst>
            </p:cNvPr>
            <p:cNvGrpSpPr/>
            <p:nvPr/>
          </p:nvGrpSpPr>
          <p:grpSpPr>
            <a:xfrm>
              <a:off x="9846347" y="2638862"/>
              <a:ext cx="2294048" cy="972985"/>
              <a:chOff x="9846347" y="2638862"/>
              <a:chExt cx="2294048" cy="972985"/>
            </a:xfrm>
          </p:grpSpPr>
          <p:sp>
            <p:nvSpPr>
              <p:cNvPr id="48" name="Textfeld 47">
                <a:extLst>
                  <a:ext uri="{FF2B5EF4-FFF2-40B4-BE49-F238E27FC236}">
                    <a16:creationId xmlns="" xmlns:a16="http://schemas.microsoft.com/office/drawing/2014/main" id="{5D1E6794-7C7C-A442-95CC-FD2B4420BA07}"/>
                  </a:ext>
                </a:extLst>
              </p:cNvPr>
              <p:cNvSpPr txBox="1"/>
              <p:nvPr/>
            </p:nvSpPr>
            <p:spPr>
              <a:xfrm>
                <a:off x="9846347" y="2638862"/>
                <a:ext cx="229404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Reines Flächenmodell</a:t>
                </a:r>
              </a:p>
            </p:txBody>
          </p:sp>
          <p:sp>
            <p:nvSpPr>
              <p:cNvPr id="56" name="Textfeld 55">
                <a:extLst>
                  <a:ext uri="{FF2B5EF4-FFF2-40B4-BE49-F238E27FC236}">
                    <a16:creationId xmlns="" xmlns:a16="http://schemas.microsoft.com/office/drawing/2014/main" id="{D8DF3B19-2A00-9A44-81D0-DFE83501A03C}"/>
                  </a:ext>
                </a:extLst>
              </p:cNvPr>
              <p:cNvSpPr txBox="1"/>
              <p:nvPr/>
            </p:nvSpPr>
            <p:spPr>
              <a:xfrm>
                <a:off x="9859499" y="3211737"/>
                <a:ext cx="202901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absolute Belastung</a:t>
                </a:r>
              </a:p>
            </p:txBody>
          </p:sp>
        </p:grpSp>
      </p:grpSp>
      <p:sp>
        <p:nvSpPr>
          <p:cNvPr id="57" name="Pfeil: gebogen 46">
            <a:extLst>
              <a:ext uri="{FF2B5EF4-FFF2-40B4-BE49-F238E27FC236}">
                <a16:creationId xmlns="" xmlns:a16="http://schemas.microsoft.com/office/drawing/2014/main" id="{CAF31E79-EDFD-0A4B-9FB0-CACBC85CA719}"/>
              </a:ext>
            </a:extLst>
          </p:cNvPr>
          <p:cNvSpPr/>
          <p:nvPr/>
        </p:nvSpPr>
        <p:spPr>
          <a:xfrm rot="6700368" flipH="1">
            <a:off x="6172230" y="2891283"/>
            <a:ext cx="1333124" cy="955985"/>
          </a:xfrm>
          <a:prstGeom prst="circularArrow">
            <a:avLst>
              <a:gd name="adj1" fmla="val 2992"/>
              <a:gd name="adj2" fmla="val 1115397"/>
              <a:gd name="adj3" fmla="val 19706530"/>
              <a:gd name="adj4" fmla="val 15590282"/>
              <a:gd name="adj5" fmla="val 6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Pfeil: gebogen 46">
            <a:extLst>
              <a:ext uri="{FF2B5EF4-FFF2-40B4-BE49-F238E27FC236}">
                <a16:creationId xmlns="" xmlns:a16="http://schemas.microsoft.com/office/drawing/2014/main" id="{030DA39F-0E8A-4947-A2B9-15F705F6AF5D}"/>
              </a:ext>
            </a:extLst>
          </p:cNvPr>
          <p:cNvSpPr/>
          <p:nvPr/>
        </p:nvSpPr>
        <p:spPr>
          <a:xfrm rot="17834339" flipH="1">
            <a:off x="843088" y="3049284"/>
            <a:ext cx="1587182" cy="1069740"/>
          </a:xfrm>
          <a:prstGeom prst="circularArrow">
            <a:avLst>
              <a:gd name="adj1" fmla="val 2992"/>
              <a:gd name="adj2" fmla="val 1115397"/>
              <a:gd name="adj3" fmla="val 19706530"/>
              <a:gd name="adj4" fmla="val 15590282"/>
              <a:gd name="adj5" fmla="val 6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9" name="Gerader Verbinder 30">
            <a:extLst>
              <a:ext uri="{FF2B5EF4-FFF2-40B4-BE49-F238E27FC236}">
                <a16:creationId xmlns="" xmlns:a16="http://schemas.microsoft.com/office/drawing/2014/main" id="{4FCDA39E-A2FA-DA49-A2D2-BB8FABA44E56}"/>
              </a:ext>
            </a:extLst>
          </p:cNvPr>
          <p:cNvCxnSpPr>
            <a:cxnSpLocks/>
          </p:cNvCxnSpPr>
          <p:nvPr/>
        </p:nvCxnSpPr>
        <p:spPr>
          <a:xfrm>
            <a:off x="1269053" y="1990065"/>
            <a:ext cx="6161010" cy="281894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 xmlns:a16="http://schemas.microsoft.com/office/drawing/2014/main" id="{B5C273B2-C567-1741-944D-8A31590F1802}"/>
              </a:ext>
            </a:extLst>
          </p:cNvPr>
          <p:cNvSpPr txBox="1"/>
          <p:nvPr/>
        </p:nvSpPr>
        <p:spPr>
          <a:xfrm>
            <a:off x="2896092" y="2013537"/>
            <a:ext cx="1020472"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(Teil Boden)</a:t>
            </a:r>
          </a:p>
        </p:txBody>
      </p:sp>
      <mc:AlternateContent xmlns:mc="http://schemas.openxmlformats.org/markup-compatibility/2006">
        <mc:Choice xmlns="" xmlns:a14="http://schemas.microsoft.com/office/drawing/2010/main" Requires="a14">
          <p:sp>
            <p:nvSpPr>
              <p:cNvPr id="63" name="Textfeld 62">
                <a:extLst>
                  <a:ext uri="{FF2B5EF4-FFF2-40B4-BE49-F238E27FC236}">
                    <a16:creationId xmlns:a16="http://schemas.microsoft.com/office/drawing/2014/main" id="{53751161-01A1-9840-A1F5-E8A5339FF373}"/>
                  </a:ext>
                </a:extLst>
              </p:cNvPr>
              <p:cNvSpPr txBox="1"/>
              <p:nvPr/>
            </p:nvSpPr>
            <p:spPr>
              <a:xfrm>
                <a:off x="1775465" y="2004848"/>
                <a:ext cx="1316501"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de-CH"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de-DE"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r>
                  <a:rPr kumimoji="0" lang="de-CH" sz="1350" b="0" i="0" u="none" strike="noStrike" kern="1200" cap="none" spc="0" normalizeH="0" baseline="0" noProof="0" dirty="0">
                    <a:ln>
                      <a:noFill/>
                    </a:ln>
                    <a:solidFill>
                      <a:prstClr val="black"/>
                    </a:solidFill>
                    <a:effectLst/>
                    <a:uLnTx/>
                    <a:uFillTx/>
                    <a:latin typeface="Calibri" panose="020F0502020204030204"/>
                    <a:ea typeface="+mn-ea"/>
                    <a:cs typeface="+mn-cs"/>
                  </a:rPr>
                  <a:t>Verkehrswert</a:t>
                </a:r>
              </a:p>
            </p:txBody>
          </p:sp>
        </mc:Choice>
        <mc:Fallback>
          <p:sp>
            <p:nvSpPr>
              <p:cNvPr id="63" name="Textfeld 62">
                <a:extLst>
                  <a:ext uri="{FF2B5EF4-FFF2-40B4-BE49-F238E27FC236}">
                    <a16:creationId xmlns:a14="http://schemas.microsoft.com/office/drawing/2010/main" xmlns="" xmlns:a16="http://schemas.microsoft.com/office/drawing/2014/main" id="{53751161-01A1-9840-A1F5-E8A5339FF373}"/>
                  </a:ext>
                </a:extLst>
              </p:cNvPr>
              <p:cNvSpPr txBox="1">
                <a:spLocks noRot="1" noChangeAspect="1" noMove="1" noResize="1" noEditPoints="1" noAdjustHandles="1" noChangeArrowheads="1" noChangeShapeType="1" noTextEdit="1"/>
              </p:cNvSpPr>
              <p:nvPr/>
            </p:nvSpPr>
            <p:spPr>
              <a:xfrm>
                <a:off x="1775465" y="2004848"/>
                <a:ext cx="1316501" cy="300082"/>
              </a:xfrm>
              <a:prstGeom prst="rect">
                <a:avLst/>
              </a:prstGeom>
              <a:blipFill>
                <a:blip r:embed="rId2"/>
                <a:stretch>
                  <a:fillRect b="-20833"/>
                </a:stretch>
              </a:blipFill>
            </p:spPr>
            <p:txBody>
              <a:bodyPr/>
              <a:lstStyle/>
              <a:p>
                <a:r>
                  <a:rPr lang="de-DE">
                    <a:noFill/>
                  </a:rPr>
                  <a:t> </a:t>
                </a:r>
              </a:p>
            </p:txBody>
          </p:sp>
        </mc:Fallback>
      </mc:AlternateContent>
      <p:sp>
        <p:nvSpPr>
          <p:cNvPr id="3" name="Freihandform 2">
            <a:extLst>
              <a:ext uri="{FF2B5EF4-FFF2-40B4-BE49-F238E27FC236}">
                <a16:creationId xmlns="" xmlns:a16="http://schemas.microsoft.com/office/drawing/2014/main" id="{309114BD-5C43-8345-8119-869152A6A362}"/>
              </a:ext>
            </a:extLst>
          </p:cNvPr>
          <p:cNvSpPr/>
          <p:nvPr/>
        </p:nvSpPr>
        <p:spPr>
          <a:xfrm>
            <a:off x="1140596" y="2044632"/>
            <a:ext cx="6379599" cy="2810373"/>
          </a:xfrm>
          <a:custGeom>
            <a:avLst/>
            <a:gdLst>
              <a:gd name="connsiteX0" fmla="*/ 0 w 6379599"/>
              <a:gd name="connsiteY0" fmla="*/ 35590 h 2810373"/>
              <a:gd name="connsiteX1" fmla="*/ 421241 w 6379599"/>
              <a:gd name="connsiteY1" fmla="*/ 35590 h 2810373"/>
              <a:gd name="connsiteX2" fmla="*/ 647272 w 6379599"/>
              <a:gd name="connsiteY2" fmla="*/ 405460 h 2810373"/>
              <a:gd name="connsiteX3" fmla="*/ 914400 w 6379599"/>
              <a:gd name="connsiteY3" fmla="*/ 323267 h 2810373"/>
              <a:gd name="connsiteX4" fmla="*/ 1006868 w 6379599"/>
              <a:gd name="connsiteY4" fmla="*/ 497927 h 2810373"/>
              <a:gd name="connsiteX5" fmla="*/ 1263722 w 6379599"/>
              <a:gd name="connsiteY5" fmla="*/ 549298 h 2810373"/>
              <a:gd name="connsiteX6" fmla="*/ 1325367 w 6379599"/>
              <a:gd name="connsiteY6" fmla="*/ 528750 h 2810373"/>
              <a:gd name="connsiteX7" fmla="*/ 1407560 w 6379599"/>
              <a:gd name="connsiteY7" fmla="*/ 662314 h 2810373"/>
              <a:gd name="connsiteX8" fmla="*/ 1613043 w 6379599"/>
              <a:gd name="connsiteY8" fmla="*/ 672588 h 2810373"/>
              <a:gd name="connsiteX9" fmla="*/ 1818526 w 6379599"/>
              <a:gd name="connsiteY9" fmla="*/ 662314 h 2810373"/>
              <a:gd name="connsiteX10" fmla="*/ 1910994 w 6379599"/>
              <a:gd name="connsiteY10" fmla="*/ 929442 h 2810373"/>
              <a:gd name="connsiteX11" fmla="*/ 2291137 w 6379599"/>
              <a:gd name="connsiteY11" fmla="*/ 939716 h 2810373"/>
              <a:gd name="connsiteX12" fmla="*/ 2414427 w 6379599"/>
              <a:gd name="connsiteY12" fmla="*/ 1206844 h 2810373"/>
              <a:gd name="connsiteX13" fmla="*/ 2630185 w 6379599"/>
              <a:gd name="connsiteY13" fmla="*/ 1155474 h 2810373"/>
              <a:gd name="connsiteX14" fmla="*/ 3030877 w 6379599"/>
              <a:gd name="connsiteY14" fmla="*/ 1278763 h 2810373"/>
              <a:gd name="connsiteX15" fmla="*/ 3154167 w 6379599"/>
              <a:gd name="connsiteY15" fmla="*/ 1484247 h 2810373"/>
              <a:gd name="connsiteX16" fmla="*/ 3452117 w 6379599"/>
              <a:gd name="connsiteY16" fmla="*/ 1576714 h 2810373"/>
              <a:gd name="connsiteX17" fmla="*/ 3637052 w 6379599"/>
              <a:gd name="connsiteY17" fmla="*/ 1525343 h 2810373"/>
              <a:gd name="connsiteX18" fmla="*/ 3791164 w 6379599"/>
              <a:gd name="connsiteY18" fmla="*/ 1802745 h 2810373"/>
              <a:gd name="connsiteX19" fmla="*/ 4027470 w 6379599"/>
              <a:gd name="connsiteY19" fmla="*/ 1741100 h 2810373"/>
              <a:gd name="connsiteX20" fmla="*/ 4068567 w 6379599"/>
              <a:gd name="connsiteY20" fmla="*/ 1926035 h 2810373"/>
              <a:gd name="connsiteX21" fmla="*/ 4243227 w 6379599"/>
              <a:gd name="connsiteY21" fmla="*/ 1884939 h 2810373"/>
              <a:gd name="connsiteX22" fmla="*/ 4469259 w 6379599"/>
              <a:gd name="connsiteY22" fmla="*/ 2182889 h 2810373"/>
              <a:gd name="connsiteX23" fmla="*/ 4818580 w 6379599"/>
              <a:gd name="connsiteY23" fmla="*/ 2059599 h 2810373"/>
              <a:gd name="connsiteX24" fmla="*/ 5065160 w 6379599"/>
              <a:gd name="connsiteY24" fmla="*/ 2419195 h 2810373"/>
              <a:gd name="connsiteX25" fmla="*/ 5650787 w 6379599"/>
              <a:gd name="connsiteY25" fmla="*/ 2439743 h 2810373"/>
              <a:gd name="connsiteX26" fmla="*/ 5866544 w 6379599"/>
              <a:gd name="connsiteY26" fmla="*/ 2717145 h 2810373"/>
              <a:gd name="connsiteX27" fmla="*/ 6143946 w 6379599"/>
              <a:gd name="connsiteY27" fmla="*/ 2799339 h 2810373"/>
              <a:gd name="connsiteX28" fmla="*/ 6359704 w 6379599"/>
              <a:gd name="connsiteY28" fmla="*/ 2809613 h 2810373"/>
              <a:gd name="connsiteX29" fmla="*/ 6369978 w 6379599"/>
              <a:gd name="connsiteY29" fmla="*/ 2809613 h 2810373"/>
              <a:gd name="connsiteX30" fmla="*/ 6349430 w 6379599"/>
              <a:gd name="connsiteY30" fmla="*/ 2809613 h 281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79599" h="2810373">
                <a:moveTo>
                  <a:pt x="0" y="35590"/>
                </a:moveTo>
                <a:cubicBezTo>
                  <a:pt x="156681" y="4767"/>
                  <a:pt x="313362" y="-26055"/>
                  <a:pt x="421241" y="35590"/>
                </a:cubicBezTo>
                <a:cubicBezTo>
                  <a:pt x="529120" y="97235"/>
                  <a:pt x="565079" y="357514"/>
                  <a:pt x="647272" y="405460"/>
                </a:cubicBezTo>
                <a:cubicBezTo>
                  <a:pt x="729465" y="453406"/>
                  <a:pt x="854467" y="307856"/>
                  <a:pt x="914400" y="323267"/>
                </a:cubicBezTo>
                <a:cubicBezTo>
                  <a:pt x="974333" y="338678"/>
                  <a:pt x="948648" y="460255"/>
                  <a:pt x="1006868" y="497927"/>
                </a:cubicBezTo>
                <a:cubicBezTo>
                  <a:pt x="1065088" y="535599"/>
                  <a:pt x="1210639" y="544161"/>
                  <a:pt x="1263722" y="549298"/>
                </a:cubicBezTo>
                <a:cubicBezTo>
                  <a:pt x="1316805" y="554435"/>
                  <a:pt x="1301394" y="509914"/>
                  <a:pt x="1325367" y="528750"/>
                </a:cubicBezTo>
                <a:cubicBezTo>
                  <a:pt x="1349340" y="547586"/>
                  <a:pt x="1359614" y="638341"/>
                  <a:pt x="1407560" y="662314"/>
                </a:cubicBezTo>
                <a:cubicBezTo>
                  <a:pt x="1455506" y="686287"/>
                  <a:pt x="1544549" y="672588"/>
                  <a:pt x="1613043" y="672588"/>
                </a:cubicBezTo>
                <a:cubicBezTo>
                  <a:pt x="1681537" y="672588"/>
                  <a:pt x="1768868" y="619505"/>
                  <a:pt x="1818526" y="662314"/>
                </a:cubicBezTo>
                <a:cubicBezTo>
                  <a:pt x="1868184" y="705123"/>
                  <a:pt x="1832226" y="883208"/>
                  <a:pt x="1910994" y="929442"/>
                </a:cubicBezTo>
                <a:cubicBezTo>
                  <a:pt x="1989763" y="975676"/>
                  <a:pt x="2207232" y="893482"/>
                  <a:pt x="2291137" y="939716"/>
                </a:cubicBezTo>
                <a:cubicBezTo>
                  <a:pt x="2375043" y="985950"/>
                  <a:pt x="2357919" y="1170884"/>
                  <a:pt x="2414427" y="1206844"/>
                </a:cubicBezTo>
                <a:cubicBezTo>
                  <a:pt x="2470935" y="1242804"/>
                  <a:pt x="2527443" y="1143488"/>
                  <a:pt x="2630185" y="1155474"/>
                </a:cubicBezTo>
                <a:cubicBezTo>
                  <a:pt x="2732927" y="1167460"/>
                  <a:pt x="2943547" y="1223968"/>
                  <a:pt x="3030877" y="1278763"/>
                </a:cubicBezTo>
                <a:cubicBezTo>
                  <a:pt x="3118207" y="1333559"/>
                  <a:pt x="3083960" y="1434589"/>
                  <a:pt x="3154167" y="1484247"/>
                </a:cubicBezTo>
                <a:cubicBezTo>
                  <a:pt x="3224374" y="1533905"/>
                  <a:pt x="3371636" y="1569865"/>
                  <a:pt x="3452117" y="1576714"/>
                </a:cubicBezTo>
                <a:cubicBezTo>
                  <a:pt x="3532598" y="1583563"/>
                  <a:pt x="3580544" y="1487671"/>
                  <a:pt x="3637052" y="1525343"/>
                </a:cubicBezTo>
                <a:cubicBezTo>
                  <a:pt x="3693560" y="1563015"/>
                  <a:pt x="3726094" y="1766786"/>
                  <a:pt x="3791164" y="1802745"/>
                </a:cubicBezTo>
                <a:cubicBezTo>
                  <a:pt x="3856234" y="1838704"/>
                  <a:pt x="3981236" y="1720552"/>
                  <a:pt x="4027470" y="1741100"/>
                </a:cubicBezTo>
                <a:cubicBezTo>
                  <a:pt x="4073704" y="1761648"/>
                  <a:pt x="4032608" y="1902062"/>
                  <a:pt x="4068567" y="1926035"/>
                </a:cubicBezTo>
                <a:cubicBezTo>
                  <a:pt x="4104526" y="1950008"/>
                  <a:pt x="4176445" y="1842130"/>
                  <a:pt x="4243227" y="1884939"/>
                </a:cubicBezTo>
                <a:cubicBezTo>
                  <a:pt x="4310009" y="1927748"/>
                  <a:pt x="4373367" y="2153779"/>
                  <a:pt x="4469259" y="2182889"/>
                </a:cubicBezTo>
                <a:cubicBezTo>
                  <a:pt x="4565151" y="2211999"/>
                  <a:pt x="4719263" y="2020215"/>
                  <a:pt x="4818580" y="2059599"/>
                </a:cubicBezTo>
                <a:cubicBezTo>
                  <a:pt x="4917897" y="2098983"/>
                  <a:pt x="4926459" y="2355838"/>
                  <a:pt x="5065160" y="2419195"/>
                </a:cubicBezTo>
                <a:cubicBezTo>
                  <a:pt x="5203861" y="2482552"/>
                  <a:pt x="5517223" y="2390085"/>
                  <a:pt x="5650787" y="2439743"/>
                </a:cubicBezTo>
                <a:cubicBezTo>
                  <a:pt x="5784351" y="2489401"/>
                  <a:pt x="5784351" y="2657212"/>
                  <a:pt x="5866544" y="2717145"/>
                </a:cubicBezTo>
                <a:cubicBezTo>
                  <a:pt x="5948737" y="2777078"/>
                  <a:pt x="6061753" y="2783928"/>
                  <a:pt x="6143946" y="2799339"/>
                </a:cubicBezTo>
                <a:cubicBezTo>
                  <a:pt x="6226139" y="2814750"/>
                  <a:pt x="6322032" y="2807901"/>
                  <a:pt x="6359704" y="2809613"/>
                </a:cubicBezTo>
                <a:cubicBezTo>
                  <a:pt x="6397376" y="2811325"/>
                  <a:pt x="6369978" y="2809613"/>
                  <a:pt x="6369978" y="2809613"/>
                </a:cubicBezTo>
                <a:lnTo>
                  <a:pt x="6349430" y="2809613"/>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4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18</a:t>
            </a:fld>
            <a:endParaRPr lang="de-DE" dirty="0"/>
          </a:p>
        </p:txBody>
      </p:sp>
    </p:spTree>
    <p:extLst>
      <p:ext uri="{BB962C8B-B14F-4D97-AF65-F5344CB8AC3E}">
        <p14:creationId xmlns="" xmlns:p14="http://schemas.microsoft.com/office/powerpoint/2010/main" val="173293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20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circle(in)">
                                      <p:cBhvr>
                                        <p:cTn id="30" dur="2000"/>
                                        <p:tgtEl>
                                          <p:spTgt spid="38"/>
                                        </p:tgtEl>
                                      </p:cBhvr>
                                    </p:animEffect>
                                  </p:childTnLst>
                                </p:cTn>
                              </p:par>
                              <p:par>
                                <p:cTn id="31" presetID="6"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down)">
                                      <p:cBhvr>
                                        <p:cTn id="41" dur="2000"/>
                                        <p:tgtEl>
                                          <p:spTgt spid="57"/>
                                        </p:tgtEl>
                                      </p:cBhvr>
                                    </p:animEffect>
                                  </p:childTnLst>
                                </p:cTn>
                              </p:par>
                              <p:par>
                                <p:cTn id="42" presetID="17" presetClass="entr" presetSubtype="10" repeatCount="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2000" fill="hold"/>
                                        <p:tgtEl>
                                          <p:spTgt spid="58"/>
                                        </p:tgtEl>
                                        <p:attrNameLst>
                                          <p:attrName>ppt_w</p:attrName>
                                        </p:attrNameLst>
                                      </p:cBhvr>
                                      <p:tavLst>
                                        <p:tav tm="0">
                                          <p:val>
                                            <p:fltVal val="0"/>
                                          </p:val>
                                        </p:tav>
                                        <p:tav tm="100000">
                                          <p:val>
                                            <p:strVal val="#ppt_w"/>
                                          </p:val>
                                        </p:tav>
                                      </p:tavLst>
                                    </p:anim>
                                    <p:anim calcmode="lin" valueType="num">
                                      <p:cBhvr>
                                        <p:cTn id="45" dur="2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2000"/>
                                        <p:tgtEl>
                                          <p:spTgt spid="38"/>
                                        </p:tgtEl>
                                      </p:cBhvr>
                                    </p:animEffect>
                                    <p:set>
                                      <p:cBhvr>
                                        <p:cTn id="50" dur="1" fill="hold">
                                          <p:stCondLst>
                                            <p:cond delay="1999"/>
                                          </p:stCondLst>
                                        </p:cTn>
                                        <p:tgtEl>
                                          <p:spTgt spid="38"/>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2000"/>
                                        <p:tgtEl>
                                          <p:spTgt spid="58"/>
                                        </p:tgtEl>
                                      </p:cBhvr>
                                    </p:animEffect>
                                    <p:set>
                                      <p:cBhvr>
                                        <p:cTn id="53" dur="1" fill="hold">
                                          <p:stCondLst>
                                            <p:cond delay="1999"/>
                                          </p:stCondLst>
                                        </p:cTn>
                                        <p:tgtEl>
                                          <p:spTgt spid="58"/>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2000"/>
                                        <p:tgtEl>
                                          <p:spTgt spid="57"/>
                                        </p:tgtEl>
                                      </p:cBhvr>
                                    </p:animEffect>
                                    <p:set>
                                      <p:cBhvr>
                                        <p:cTn id="56" dur="1" fill="hold">
                                          <p:stCondLst>
                                            <p:cond delay="1999"/>
                                          </p:stCondLst>
                                        </p:cTn>
                                        <p:tgtEl>
                                          <p:spTgt spid="57"/>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2000"/>
                                        <p:tgtEl>
                                          <p:spTgt spid="7"/>
                                        </p:tgtEl>
                                      </p:cBhvr>
                                    </p:animEffect>
                                    <p:set>
                                      <p:cBhvr>
                                        <p:cTn id="59" dur="1" fill="hold">
                                          <p:stCondLst>
                                            <p:cond delay="1999"/>
                                          </p:stCondLst>
                                        </p:cTn>
                                        <p:tgtEl>
                                          <p:spTgt spid="7"/>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2000"/>
                                        <p:tgtEl>
                                          <p:spTgt spid="8"/>
                                        </p:tgtEl>
                                      </p:cBhvr>
                                    </p:animEffect>
                                    <p:set>
                                      <p:cBhvr>
                                        <p:cTn id="62" dur="1" fill="hold">
                                          <p:stCondLst>
                                            <p:cond delay="19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circle(in)">
                                      <p:cBhvr>
                                        <p:cTn id="67" dur="20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2000"/>
                                        <p:tgtEl>
                                          <p:spTgt spid="2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2000"/>
                                        <p:tgtEl>
                                          <p:spTgt spid="30"/>
                                        </p:tgtEl>
                                      </p:cBhvr>
                                    </p:animEffect>
                                  </p:childTnLst>
                                </p:cTn>
                              </p:par>
                              <p:par>
                                <p:cTn id="76" presetID="6" presetClass="entr" presetSubtype="16" fill="hold"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circle(in)">
                                      <p:cBhvr>
                                        <p:cTn id="78" dur="20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2000"/>
                                        <p:tgtEl>
                                          <p:spTgt spid="9"/>
                                        </p:tgtEl>
                                      </p:cBhvr>
                                    </p:animEffect>
                                    <p:set>
                                      <p:cBhvr>
                                        <p:cTn id="83" dur="1" fill="hold">
                                          <p:stCondLst>
                                            <p:cond delay="1999"/>
                                          </p:stCondLst>
                                        </p:cTn>
                                        <p:tgtEl>
                                          <p:spTgt spid="9"/>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2000"/>
                                        <p:tgtEl>
                                          <p:spTgt spid="5"/>
                                        </p:tgtEl>
                                      </p:cBhvr>
                                    </p:animEffect>
                                    <p:set>
                                      <p:cBhvr>
                                        <p:cTn id="86" dur="1" fill="hold">
                                          <p:stCondLst>
                                            <p:cond delay="1999"/>
                                          </p:stCondLst>
                                        </p:cTn>
                                        <p:tgtEl>
                                          <p:spTgt spid="5"/>
                                        </p:tgtEl>
                                        <p:attrNameLst>
                                          <p:attrName>style.visibility</p:attrName>
                                        </p:attrNameLst>
                                      </p:cBhvr>
                                      <p:to>
                                        <p:strVal val="hidden"/>
                                      </p:to>
                                    </p:set>
                                  </p:childTnLst>
                                </p:cTn>
                              </p:par>
                              <p:par>
                                <p:cTn id="87" presetID="9" presetClass="exit" presetSubtype="0" fill="hold" grpId="2" nodeType="withEffect">
                                  <p:stCondLst>
                                    <p:cond delay="0"/>
                                  </p:stCondLst>
                                  <p:childTnLst>
                                    <p:animEffect transition="out" filter="dissolve">
                                      <p:cBhvr>
                                        <p:cTn id="88" dur="2000"/>
                                        <p:tgtEl>
                                          <p:spTgt spid="29"/>
                                        </p:tgtEl>
                                      </p:cBhvr>
                                    </p:animEffect>
                                    <p:set>
                                      <p:cBhvr>
                                        <p:cTn id="89" dur="1" fill="hold">
                                          <p:stCondLst>
                                            <p:cond delay="1999"/>
                                          </p:stCondLst>
                                        </p:cTn>
                                        <p:tgtEl>
                                          <p:spTgt spid="29"/>
                                        </p:tgtEl>
                                        <p:attrNameLst>
                                          <p:attrName>style.visibility</p:attrName>
                                        </p:attrNameLst>
                                      </p:cBhvr>
                                      <p:to>
                                        <p:strVal val="hidden"/>
                                      </p:to>
                                    </p:set>
                                  </p:childTnLst>
                                </p:cTn>
                              </p:par>
                              <p:par>
                                <p:cTn id="90" presetID="9" presetClass="exit" presetSubtype="0" fill="hold" grpId="2" nodeType="withEffect">
                                  <p:stCondLst>
                                    <p:cond delay="0"/>
                                  </p:stCondLst>
                                  <p:childTnLst>
                                    <p:animEffect transition="out" filter="dissolve">
                                      <p:cBhvr>
                                        <p:cTn id="91" dur="2000"/>
                                        <p:tgtEl>
                                          <p:spTgt spid="30"/>
                                        </p:tgtEl>
                                      </p:cBhvr>
                                    </p:animEffect>
                                    <p:set>
                                      <p:cBhvr>
                                        <p:cTn id="92" dur="1" fill="hold">
                                          <p:stCondLst>
                                            <p:cond delay="1999"/>
                                          </p:stCondLst>
                                        </p:cTn>
                                        <p:tgtEl>
                                          <p:spTgt spid="3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circle(in)">
                                      <p:cBhvr>
                                        <p:cTn id="97" dur="2000"/>
                                        <p:tgtEl>
                                          <p:spTgt spid="45"/>
                                        </p:tgtEl>
                                      </p:cBhvr>
                                    </p:animEffect>
                                  </p:childTnLst>
                                </p:cTn>
                              </p:par>
                              <p:par>
                                <p:cTn id="98" presetID="9" presetClass="exit" presetSubtype="0" fill="hold" grpId="1" nodeType="withEffect">
                                  <p:stCondLst>
                                    <p:cond delay="0"/>
                                  </p:stCondLst>
                                  <p:childTnLst>
                                    <p:animEffect transition="out" filter="dissolve">
                                      <p:cBhvr>
                                        <p:cTn id="99" dur="2000"/>
                                        <p:tgtEl>
                                          <p:spTgt spid="37"/>
                                        </p:tgtEl>
                                      </p:cBhvr>
                                    </p:animEffect>
                                    <p:set>
                                      <p:cBhvr>
                                        <p:cTn id="100" dur="1" fill="hold">
                                          <p:stCondLst>
                                            <p:cond delay="1999"/>
                                          </p:stCondLst>
                                        </p:cTn>
                                        <p:tgtEl>
                                          <p:spTgt spid="37"/>
                                        </p:tgtEl>
                                        <p:attrNameLst>
                                          <p:attrName>style.visibility</p:attrName>
                                        </p:attrNameLst>
                                      </p:cBhvr>
                                      <p:to>
                                        <p:strVal val="hidden"/>
                                      </p:to>
                                    </p:set>
                                  </p:childTnLst>
                                </p:cTn>
                              </p:par>
                              <p:par>
                                <p:cTn id="101" presetID="6" presetClass="entr" presetSubtype="16" fill="hold" grpId="0" nodeType="with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circle(in)">
                                      <p:cBhvr>
                                        <p:cTn id="103" dur="2000"/>
                                        <p:tgtEl>
                                          <p:spTgt spid="63"/>
                                        </p:tgtEl>
                                      </p:cBhvr>
                                    </p:animEffect>
                                  </p:childTnLst>
                                </p:cTn>
                              </p:par>
                              <p:par>
                                <p:cTn id="104" presetID="9" presetClass="exit" presetSubtype="0" fill="hold" grpId="1" nodeType="withEffect">
                                  <p:stCondLst>
                                    <p:cond delay="0"/>
                                  </p:stCondLst>
                                  <p:childTnLst>
                                    <p:animEffect transition="out" filter="dissolve">
                                      <p:cBhvr>
                                        <p:cTn id="105" dur="2000"/>
                                        <p:tgtEl>
                                          <p:spTgt spid="43"/>
                                        </p:tgtEl>
                                      </p:cBhvr>
                                    </p:animEffect>
                                    <p:set>
                                      <p:cBhvr>
                                        <p:cTn id="106" dur="1" fill="hold">
                                          <p:stCondLst>
                                            <p:cond delay="1999"/>
                                          </p:stCondLst>
                                        </p:cTn>
                                        <p:tgtEl>
                                          <p:spTgt spid="43"/>
                                        </p:tgtEl>
                                        <p:attrNameLst>
                                          <p:attrName>style.visibility</p:attrName>
                                        </p:attrNameLst>
                                      </p:cBhvr>
                                      <p:to>
                                        <p:strVal val="hidden"/>
                                      </p:to>
                                    </p:set>
                                  </p:childTnLst>
                                </p:cTn>
                              </p:par>
                              <p:par>
                                <p:cTn id="107" presetID="6" presetClass="entr" presetSubtype="16"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circle(in)">
                                      <p:cBhvr>
                                        <p:cTn id="109" dur="2000"/>
                                        <p:tgtEl>
                                          <p:spTgt spid="62"/>
                                        </p:tgtEl>
                                      </p:cBhvr>
                                    </p:animEffect>
                                  </p:childTnLst>
                                </p:cTn>
                              </p:par>
                              <p:par>
                                <p:cTn id="110" presetID="6" presetClass="entr" presetSubtype="16" fill="hold" nodeType="with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circle(in)">
                                      <p:cBhvr>
                                        <p:cTn id="112" dur="2000"/>
                                        <p:tgtEl>
                                          <p:spTgt spid="59"/>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circle(in)">
                                      <p:cBhvr>
                                        <p:cTn id="117" dur="2000"/>
                                        <p:tgtEl>
                                          <p:spTgt spid="3"/>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xit" presetSubtype="0" fill="hold" grpId="1" nodeType="clickEffect">
                                  <p:stCondLst>
                                    <p:cond delay="0"/>
                                  </p:stCondLst>
                                  <p:childTnLst>
                                    <p:animEffect transition="out" filter="dissolve">
                                      <p:cBhvr>
                                        <p:cTn id="121" dur="500"/>
                                        <p:tgtEl>
                                          <p:spTgt spid="3"/>
                                        </p:tgtEl>
                                      </p:cBhvr>
                                    </p:animEffect>
                                    <p:set>
                                      <p:cBhvr>
                                        <p:cTn id="122" dur="1" fill="hold">
                                          <p:stCondLst>
                                            <p:cond delay="499"/>
                                          </p:stCondLst>
                                        </p:cTn>
                                        <p:tgtEl>
                                          <p:spTgt spid="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2000"/>
                                        <p:tgtEl>
                                          <p:spTgt spid="29"/>
                                        </p:tgtEl>
                                      </p:cBhvr>
                                    </p:animEffect>
                                    <p:set>
                                      <p:cBhvr>
                                        <p:cTn id="127" dur="1" fill="hold">
                                          <p:stCondLst>
                                            <p:cond delay="1999"/>
                                          </p:stCondLst>
                                        </p:cTn>
                                        <p:tgtEl>
                                          <p:spTgt spid="2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30"/>
                                        </p:tgtEl>
                                      </p:cBhvr>
                                    </p:animEffect>
                                    <p:set>
                                      <p:cBhvr>
                                        <p:cTn id="130" dur="1" fill="hold">
                                          <p:stCondLst>
                                            <p:cond delay="1999"/>
                                          </p:stCondLst>
                                        </p:cTn>
                                        <p:tgtEl>
                                          <p:spTgt spid="30"/>
                                        </p:tgtEl>
                                        <p:attrNameLst>
                                          <p:attrName>style.visibility</p:attrName>
                                        </p:attrNameLst>
                                      </p:cBhvr>
                                      <p:to>
                                        <p:strVal val="hidden"/>
                                      </p:to>
                                    </p:set>
                                  </p:childTnLst>
                                </p:cTn>
                              </p:par>
                              <p:par>
                                <p:cTn id="131" presetID="6" presetClass="entr" presetSubtype="16" fill="hold" nodeType="withEffect">
                                  <p:stCondLst>
                                    <p:cond delay="0"/>
                                  </p:stCondLst>
                                  <p:childTnLst>
                                    <p:set>
                                      <p:cBhvr>
                                        <p:cTn id="132" dur="1" fill="hold">
                                          <p:stCondLst>
                                            <p:cond delay="0"/>
                                          </p:stCondLst>
                                        </p:cTn>
                                        <p:tgtEl>
                                          <p:spTgt spid="6"/>
                                        </p:tgtEl>
                                        <p:attrNameLst>
                                          <p:attrName>style.visibility</p:attrName>
                                        </p:attrNameLst>
                                      </p:cBhvr>
                                      <p:to>
                                        <p:strVal val="visible"/>
                                      </p:to>
                                    </p:set>
                                    <p:animEffect transition="in" filter="circle(in)">
                                      <p:cBhvr>
                                        <p:cTn id="133" dur="2000"/>
                                        <p:tgtEl>
                                          <p:spTgt spid="6"/>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wipe(down)">
                                      <p:cBhvr>
                                        <p:cTn id="136" dur="2000"/>
                                        <p:tgtEl>
                                          <p:spTgt spid="47"/>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wipe(up)">
                                      <p:cBhvr>
                                        <p:cTn id="13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30" grpId="0" animBg="1"/>
      <p:bldP spid="30" grpId="1" animBg="1"/>
      <p:bldP spid="30" grpId="2" animBg="1"/>
      <p:bldP spid="37" grpId="0"/>
      <p:bldP spid="37" grpId="1"/>
      <p:bldP spid="45" grpId="0"/>
      <p:bldP spid="47" grpId="0" animBg="1"/>
      <p:bldP spid="43" grpId="0"/>
      <p:bldP spid="43" grpId="1"/>
      <p:bldP spid="44" grpId="0" animBg="1"/>
      <p:bldP spid="38" grpId="0"/>
      <p:bldP spid="38" grpId="1"/>
      <p:bldP spid="57" grpId="0" animBg="1"/>
      <p:bldP spid="57" grpId="1" animBg="1"/>
      <p:bldP spid="58" grpId="0" animBg="1"/>
      <p:bldP spid="58" grpId="1" animBg="1"/>
      <p:bldP spid="62" grpId="0"/>
      <p:bldP spid="63" grpId="0" animBg="1"/>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Bundesmodell</a:t>
            </a:r>
            <a:endParaRPr lang="de-DE" dirty="0"/>
          </a:p>
        </p:txBody>
      </p:sp>
      <p:sp>
        <p:nvSpPr>
          <p:cNvPr id="3" name="Inhaltsplatzhalter 2"/>
          <p:cNvSpPr>
            <a:spLocks noGrp="1"/>
          </p:cNvSpPr>
          <p:nvPr>
            <p:ph idx="1"/>
          </p:nvPr>
        </p:nvSpPr>
        <p:spPr>
          <a:xfrm>
            <a:off x="357158" y="1357298"/>
            <a:ext cx="8429684" cy="1928826"/>
          </a:xfrm>
        </p:spPr>
        <p:txBody>
          <a:bodyPr>
            <a:noAutofit/>
          </a:bodyPr>
          <a:lstStyle/>
          <a:p>
            <a:pPr>
              <a:buFont typeface="Arial" pitchFamily="34" charset="0"/>
              <a:buChar char="•"/>
            </a:pPr>
            <a:r>
              <a:rPr lang="de-DE" sz="1800" dirty="0" smtClean="0"/>
              <a:t>Wertabhängiges Modell</a:t>
            </a:r>
          </a:p>
          <a:p>
            <a:pPr>
              <a:buFont typeface="Arial" pitchFamily="34" charset="0"/>
              <a:buChar char="•"/>
            </a:pPr>
            <a:r>
              <a:rPr lang="de-DE" sz="1800" dirty="0" smtClean="0"/>
              <a:t>Nutzt Ertragswertverfahren für Wohngrundstücke und Sachwertverfahren für Gewerbeflächen</a:t>
            </a:r>
          </a:p>
          <a:p>
            <a:pPr>
              <a:buFont typeface="Arial" pitchFamily="34" charset="0"/>
              <a:buChar char="•"/>
            </a:pPr>
            <a:r>
              <a:rPr lang="de-DE" sz="1800" dirty="0" smtClean="0"/>
              <a:t>Ertragswertverfahren: Grundsteuerwert = kapitalisierter Reinertrag* + </a:t>
            </a:r>
            <a:r>
              <a:rPr lang="de-DE" sz="1800" dirty="0" err="1" smtClean="0"/>
              <a:t>abgezinster</a:t>
            </a:r>
            <a:r>
              <a:rPr lang="de-DE" sz="1800" dirty="0" smtClean="0"/>
              <a:t> Bodenwerte</a:t>
            </a:r>
          </a:p>
          <a:p>
            <a:pPr lvl="1">
              <a:buNone/>
            </a:pPr>
            <a:r>
              <a:rPr lang="de-DE" sz="1400" dirty="0" smtClean="0"/>
              <a:t>* Ergibt sich aus der gemeindeweiten durchschnittlichen Nettokaltmiete und den Bewirtschaftungskosten</a:t>
            </a:r>
          </a:p>
          <a:p>
            <a:pPr lvl="1">
              <a:buFont typeface="Arial" pitchFamily="34" charset="0"/>
              <a:buChar char="•"/>
            </a:pPr>
            <a:endParaRPr lang="de-DE" sz="1400" dirty="0" smtClean="0"/>
          </a:p>
        </p:txBody>
      </p:sp>
      <p:graphicFrame>
        <p:nvGraphicFramePr>
          <p:cNvPr id="7" name="Tabelle 6"/>
          <p:cNvGraphicFramePr>
            <a:graphicFrameLocks noGrp="1"/>
          </p:cNvGraphicFramePr>
          <p:nvPr/>
        </p:nvGraphicFramePr>
        <p:xfrm>
          <a:off x="571472" y="3286124"/>
          <a:ext cx="7572428" cy="3002280"/>
        </p:xfrm>
        <a:graphic>
          <a:graphicData uri="http://schemas.openxmlformats.org/drawingml/2006/table">
            <a:tbl>
              <a:tblPr firstRow="1" bandRow="1">
                <a:tableStyleId>{68D230F3-CF80-4859-8CE7-A43EE81993B5}</a:tableStyleId>
              </a:tblPr>
              <a:tblGrid>
                <a:gridCol w="3786214"/>
                <a:gridCol w="3786214"/>
              </a:tblGrid>
              <a:tr h="307460">
                <a:tc>
                  <a:txBody>
                    <a:bodyPr/>
                    <a:lstStyle/>
                    <a:p>
                      <a:r>
                        <a:rPr lang="de-DE" sz="1600" dirty="0" smtClean="0"/>
                        <a:t>Pro-Argumente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de-DE" sz="1600" dirty="0" smtClean="0"/>
                        <a:t>Contra-Argumente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445709">
                <a:tc>
                  <a:txBody>
                    <a:bodyPr/>
                    <a:lstStyle/>
                    <a:p>
                      <a:pPr>
                        <a:spcBef>
                          <a:spcPts val="1000"/>
                        </a:spcBef>
                        <a:buClr>
                          <a:schemeClr val="tx2"/>
                        </a:buClr>
                        <a:buSzPct val="85000"/>
                        <a:buFont typeface="Arial" pitchFamily="34" charset="0"/>
                        <a:buChar char="•"/>
                      </a:pPr>
                      <a:r>
                        <a:rPr lang="de-DE" sz="1600" dirty="0" smtClean="0">
                          <a:latin typeface="+mn-lt"/>
                          <a:cs typeface="Source Sans Pro"/>
                        </a:rPr>
                        <a:t> Mehrheitsfähiges</a:t>
                      </a:r>
                      <a:r>
                        <a:rPr lang="de-DE" sz="1600" baseline="0" dirty="0" smtClean="0">
                          <a:latin typeface="+mn-lt"/>
                          <a:cs typeface="Source Sans Pro"/>
                        </a:rPr>
                        <a:t> Modell</a:t>
                      </a:r>
                      <a:endParaRPr lang="de-DE" sz="1600" dirty="0" smtClean="0">
                        <a:latin typeface="+mn-lt"/>
                        <a:cs typeface="Source Sans Pro"/>
                      </a:endParaRPr>
                    </a:p>
                    <a:p>
                      <a:pPr>
                        <a:spcBef>
                          <a:spcPts val="1000"/>
                        </a:spcBef>
                        <a:buClr>
                          <a:schemeClr val="tx2"/>
                        </a:buClr>
                        <a:buSzPct val="85000"/>
                        <a:buFont typeface="Arial" pitchFamily="34" charset="0"/>
                        <a:buChar char="•"/>
                      </a:pPr>
                      <a:r>
                        <a:rPr lang="de-DE" sz="1600" dirty="0" smtClean="0">
                          <a:latin typeface="+mn-lt"/>
                          <a:cs typeface="Source Sans Pro"/>
                        </a:rPr>
                        <a:t> geringe Belastungsverschiebung</a:t>
                      </a:r>
                    </a:p>
                    <a:p>
                      <a:pPr>
                        <a:spcBef>
                          <a:spcPts val="1000"/>
                        </a:spcBef>
                        <a:buClr>
                          <a:schemeClr val="tx2"/>
                        </a:buClr>
                        <a:buSzPct val="85000"/>
                        <a:buFont typeface="Arial" pitchFamily="34" charset="0"/>
                        <a:buChar char="•"/>
                      </a:pPr>
                      <a:r>
                        <a:rPr lang="de-DE" sz="1600" baseline="0" dirty="0" smtClean="0">
                          <a:latin typeface="+mn-lt"/>
                          <a:cs typeface="Source Sans Pro"/>
                        </a:rPr>
                        <a:t> Ländern müssen keine abweichenden Modelle erstellen</a:t>
                      </a:r>
                      <a:endParaRPr lang="de-DE" sz="1600" dirty="0" smtClean="0">
                        <a:latin typeface="+mn-lt"/>
                        <a:cs typeface="Source Sans 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1000"/>
                        </a:spcBef>
                        <a:buClr>
                          <a:schemeClr val="tx2"/>
                        </a:buClr>
                        <a:buSzPct val="85000"/>
                        <a:buFont typeface="Arial" pitchFamily="34" charset="0"/>
                        <a:buChar char="•"/>
                      </a:pPr>
                      <a:r>
                        <a:rPr kumimoji="0" lang="de-DE" sz="1600" b="0" i="0" u="none" strike="noStrike" kern="1200" cap="none" spc="0" normalizeH="0" baseline="0" noProof="0" dirty="0" smtClean="0">
                          <a:ln>
                            <a:noFill/>
                          </a:ln>
                          <a:solidFill>
                            <a:schemeClr val="tx1"/>
                          </a:solidFill>
                          <a:effectLst/>
                          <a:uLnTx/>
                          <a:uFillTx/>
                          <a:latin typeface="+mn-lt"/>
                          <a:ea typeface="+mn-ea"/>
                          <a:cs typeface="Source Sans Pro"/>
                        </a:rPr>
                        <a:t> Verfassungswidrig? – Wahrscheinlicher Verstoß gegen den Gleichheitssatz des Grundgesetzes</a:t>
                      </a:r>
                    </a:p>
                    <a:p>
                      <a:pPr>
                        <a:spcBef>
                          <a:spcPts val="1000"/>
                        </a:spcBef>
                        <a:buClr>
                          <a:schemeClr val="tx2"/>
                        </a:buClr>
                        <a:buSzPct val="85000"/>
                        <a:buFont typeface="Arial" pitchFamily="34" charset="0"/>
                        <a:buChar char="•"/>
                      </a:pPr>
                      <a:r>
                        <a:rPr kumimoji="0" lang="de-DE" sz="1600" b="0" i="0" u="none" strike="noStrike" kern="1200" cap="none" spc="0" normalizeH="0" baseline="0" noProof="0" dirty="0" smtClean="0">
                          <a:ln>
                            <a:noFill/>
                          </a:ln>
                          <a:solidFill>
                            <a:schemeClr val="tx1"/>
                          </a:solidFill>
                          <a:effectLst/>
                          <a:uLnTx/>
                          <a:uFillTx/>
                          <a:latin typeface="+mn-lt"/>
                          <a:ea typeface="+mn-ea"/>
                          <a:cs typeface="Source Sans Pro"/>
                        </a:rPr>
                        <a:t> Durchschnittsmieten verwässern die Lagekomponente</a:t>
                      </a:r>
                    </a:p>
                    <a:p>
                      <a:pPr>
                        <a:spcBef>
                          <a:spcPts val="1000"/>
                        </a:spcBef>
                        <a:buClr>
                          <a:schemeClr val="tx2"/>
                        </a:buClr>
                        <a:buSzPct val="85000"/>
                        <a:buFont typeface="Arial" pitchFamily="34" charset="0"/>
                        <a:buChar char="•"/>
                      </a:pPr>
                      <a:r>
                        <a:rPr kumimoji="0" lang="de-DE" sz="1600" b="0" i="0" u="none" strike="noStrike" kern="1200" cap="none" spc="0" normalizeH="0" baseline="0" noProof="0" dirty="0" smtClean="0">
                          <a:ln>
                            <a:noFill/>
                          </a:ln>
                          <a:solidFill>
                            <a:schemeClr val="tx1"/>
                          </a:solidFill>
                          <a:effectLst/>
                          <a:uLnTx/>
                          <a:uFillTx/>
                          <a:latin typeface="+mn-lt"/>
                          <a:ea typeface="+mn-ea"/>
                          <a:cs typeface="Source Sans Pro"/>
                        </a:rPr>
                        <a:t> Bodenwerte werden nur </a:t>
                      </a:r>
                      <a:r>
                        <a:rPr kumimoji="0" lang="de-DE" sz="1600" b="0" i="0" u="none" strike="noStrike" kern="1200" cap="none" spc="0" normalizeH="0" baseline="0" noProof="0" dirty="0" err="1" smtClean="0">
                          <a:ln>
                            <a:noFill/>
                          </a:ln>
                          <a:solidFill>
                            <a:schemeClr val="tx1"/>
                          </a:solidFill>
                          <a:effectLst/>
                          <a:uLnTx/>
                          <a:uFillTx/>
                          <a:latin typeface="+mn-lt"/>
                          <a:ea typeface="+mn-ea"/>
                          <a:cs typeface="Source Sans Pro"/>
                        </a:rPr>
                        <a:t>abgezinst</a:t>
                      </a:r>
                      <a:r>
                        <a:rPr kumimoji="0" lang="de-DE" sz="1600" b="0" i="0" u="none" strike="noStrike" kern="1200" cap="none" spc="0" normalizeH="0" baseline="0" noProof="0" dirty="0" smtClean="0">
                          <a:ln>
                            <a:noFill/>
                          </a:ln>
                          <a:solidFill>
                            <a:schemeClr val="tx1"/>
                          </a:solidFill>
                          <a:effectLst/>
                          <a:uLnTx/>
                          <a:uFillTx/>
                          <a:latin typeface="+mn-lt"/>
                          <a:ea typeface="+mn-ea"/>
                          <a:cs typeface="Source Sans Pro"/>
                        </a:rPr>
                        <a:t> eingerechnet</a:t>
                      </a:r>
                    </a:p>
                    <a:p>
                      <a:pPr>
                        <a:spcBef>
                          <a:spcPts val="1000"/>
                        </a:spcBef>
                        <a:buClr>
                          <a:schemeClr val="tx2"/>
                        </a:buClr>
                        <a:buSzPct val="85000"/>
                        <a:buFont typeface="Arial" pitchFamily="34" charset="0"/>
                        <a:buChar char="•"/>
                      </a:pPr>
                      <a:r>
                        <a:rPr kumimoji="0" lang="de-DE" sz="1600" b="0" i="0" u="none" strike="noStrike" kern="1200" cap="none" spc="0" normalizeH="0" baseline="0" noProof="0" dirty="0" smtClean="0">
                          <a:ln>
                            <a:noFill/>
                          </a:ln>
                          <a:solidFill>
                            <a:schemeClr val="tx1"/>
                          </a:solidFill>
                          <a:effectLst/>
                          <a:uLnTx/>
                          <a:uFillTx/>
                          <a:latin typeface="+mn-lt"/>
                          <a:ea typeface="+mn-ea"/>
                          <a:cs typeface="Source Sans Pro"/>
                        </a:rPr>
                        <a:t> Sehr hoher Erhebungsaufwand</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19</a:t>
            </a:fld>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Ablaufplan Seminar</a:t>
            </a:r>
            <a:endParaRPr lang="de-DE" dirty="0"/>
          </a:p>
        </p:txBody>
      </p:sp>
      <p:sp>
        <p:nvSpPr>
          <p:cNvPr id="3" name="Inhaltsplatzhalter 2"/>
          <p:cNvSpPr>
            <a:spLocks noGrp="1"/>
          </p:cNvSpPr>
          <p:nvPr>
            <p:ph idx="1"/>
          </p:nvPr>
        </p:nvSpPr>
        <p:spPr>
          <a:xfrm>
            <a:off x="457200" y="2434442"/>
            <a:ext cx="8229600" cy="3691721"/>
          </a:xfrm>
        </p:spPr>
        <p:txBody>
          <a:bodyPr>
            <a:normAutofit fontScale="70000" lnSpcReduction="20000"/>
          </a:bodyPr>
          <a:lstStyle/>
          <a:p>
            <a:r>
              <a:rPr lang="de-DE" dirty="0" smtClean="0"/>
              <a:t>10:00-10:15 Begrüßung</a:t>
            </a:r>
          </a:p>
          <a:p>
            <a:r>
              <a:rPr lang="de-DE" dirty="0" smtClean="0"/>
              <a:t>10:15-11:15 Block 1 - Grundsteuerreform und Bodenwertsteuer</a:t>
            </a:r>
          </a:p>
          <a:p>
            <a:r>
              <a:rPr lang="de-DE" dirty="0" smtClean="0"/>
              <a:t>11:15-11:30 Pause</a:t>
            </a:r>
          </a:p>
          <a:p>
            <a:r>
              <a:rPr lang="de-DE" dirty="0" smtClean="0"/>
              <a:t>11:30-12:30 Block 2 - Länderöffnungsklausel und Debatte auf Länderebene</a:t>
            </a:r>
          </a:p>
          <a:p>
            <a:r>
              <a:rPr lang="de-DE" dirty="0" smtClean="0"/>
              <a:t>12:30-13:30 Mittagspause</a:t>
            </a:r>
          </a:p>
          <a:p>
            <a:r>
              <a:rPr lang="de-DE" dirty="0" smtClean="0"/>
              <a:t>13:30-14:30 Block 3 - Wie kann ich aktiv werden? </a:t>
            </a:r>
          </a:p>
          <a:p>
            <a:r>
              <a:rPr lang="de-DE" dirty="0" smtClean="0"/>
              <a:t>14:30-14:45 Pause</a:t>
            </a:r>
          </a:p>
          <a:p>
            <a:r>
              <a:rPr lang="de-DE" dirty="0" smtClean="0"/>
              <a:t>14:45-15:45 Block 4 - Argumentieren für die Bodenwertsteuer</a:t>
            </a:r>
          </a:p>
          <a:p>
            <a:r>
              <a:rPr lang="de-DE" dirty="0" smtClean="0"/>
              <a:t>15:45-16:00 Abschluss</a:t>
            </a:r>
          </a:p>
          <a:p>
            <a:pPr lvl="1">
              <a:buFont typeface="Arial" pitchFamily="34" charset="0"/>
              <a:buChar char="•"/>
            </a:pPr>
            <a:endParaRPr lang="de-DE" dirty="0" smtClean="0"/>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2</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Flächenmodell</a:t>
            </a:r>
            <a:endParaRPr lang="de-DE" dirty="0"/>
          </a:p>
        </p:txBody>
      </p:sp>
      <p:sp>
        <p:nvSpPr>
          <p:cNvPr id="3" name="Inhaltsplatzhalter 2"/>
          <p:cNvSpPr>
            <a:spLocks noGrp="1"/>
          </p:cNvSpPr>
          <p:nvPr>
            <p:ph idx="1"/>
          </p:nvPr>
        </p:nvSpPr>
        <p:spPr>
          <a:xfrm>
            <a:off x="428596" y="1357299"/>
            <a:ext cx="8229600" cy="928693"/>
          </a:xfrm>
        </p:spPr>
        <p:txBody>
          <a:bodyPr>
            <a:normAutofit fontScale="32500" lnSpcReduction="20000"/>
          </a:bodyPr>
          <a:lstStyle/>
          <a:p>
            <a:pPr>
              <a:buFont typeface="Arial" pitchFamily="34" charset="0"/>
              <a:buChar char="•"/>
            </a:pPr>
            <a:r>
              <a:rPr lang="de-DE" sz="6000" dirty="0" smtClean="0"/>
              <a:t>Wertunabhängiges Modell</a:t>
            </a:r>
          </a:p>
          <a:p>
            <a:pPr>
              <a:buFont typeface="Arial" pitchFamily="34" charset="0"/>
              <a:buChar char="•"/>
            </a:pPr>
            <a:r>
              <a:rPr lang="de-DE" sz="6000" dirty="0" smtClean="0"/>
              <a:t>Formel: Grundsteuerwert = Steuermesszahl Grundstücke x Grundstücksfläche + Steuermesszahl Gebäude x Wohn-/Nutzfläche</a:t>
            </a:r>
          </a:p>
        </p:txBody>
      </p:sp>
      <p:graphicFrame>
        <p:nvGraphicFramePr>
          <p:cNvPr id="5" name="Tabelle 4"/>
          <p:cNvGraphicFramePr>
            <a:graphicFrameLocks noGrp="1"/>
          </p:cNvGraphicFramePr>
          <p:nvPr/>
        </p:nvGraphicFramePr>
        <p:xfrm>
          <a:off x="428596" y="2457159"/>
          <a:ext cx="8143932" cy="3870960"/>
        </p:xfrm>
        <a:graphic>
          <a:graphicData uri="http://schemas.openxmlformats.org/drawingml/2006/table">
            <a:tbl>
              <a:tblPr firstRow="1" bandRow="1">
                <a:tableStyleId>{68D230F3-CF80-4859-8CE7-A43EE81993B5}</a:tableStyleId>
              </a:tblPr>
              <a:tblGrid>
                <a:gridCol w="4071966"/>
                <a:gridCol w="4071966"/>
              </a:tblGrid>
              <a:tr h="279045">
                <a:tc>
                  <a:txBody>
                    <a:bodyPr/>
                    <a:lstStyle/>
                    <a:p>
                      <a:r>
                        <a:rPr lang="de-DE" sz="1600" dirty="0" smtClean="0"/>
                        <a:t>Pro-Argumente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de-DE" sz="1600" dirty="0" smtClean="0"/>
                        <a:t>Contra-Argumente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25655">
                <a:tc>
                  <a:txBody>
                    <a:bodyPr/>
                    <a:lstStyle/>
                    <a:p>
                      <a:pPr>
                        <a:spcBef>
                          <a:spcPts val="1000"/>
                        </a:spcBef>
                        <a:buClr>
                          <a:schemeClr val="tx2"/>
                        </a:buClr>
                        <a:buSzPct val="85000"/>
                        <a:buFont typeface="Arial" pitchFamily="34" charset="0"/>
                        <a:buChar char="•"/>
                      </a:pPr>
                      <a:r>
                        <a:rPr lang="de-DE" sz="1600" dirty="0" smtClean="0">
                          <a:latin typeface="+mn-lt"/>
                          <a:cs typeface="Source Sans Pro"/>
                        </a:rPr>
                        <a:t> Geringe Belastungsverschiebung</a:t>
                      </a:r>
                    </a:p>
                    <a:p>
                      <a:pPr>
                        <a:spcBef>
                          <a:spcPts val="1000"/>
                        </a:spcBef>
                        <a:buClr>
                          <a:schemeClr val="tx2"/>
                        </a:buClr>
                        <a:buSzPct val="85000"/>
                        <a:buFont typeface="Arial" pitchFamily="34" charset="0"/>
                        <a:buChar char="•"/>
                      </a:pPr>
                      <a:r>
                        <a:rPr lang="de-DE" sz="1600" baseline="0" dirty="0" smtClean="0">
                          <a:latin typeface="+mn-lt"/>
                          <a:cs typeface="Source Sans Pro"/>
                        </a:rPr>
                        <a:t> Im Vergleich zur Gebäudewerterhebung des Bundes ein geringerer Erhebungsauswand</a:t>
                      </a:r>
                    </a:p>
                    <a:p>
                      <a:pPr>
                        <a:spcBef>
                          <a:spcPts val="1000"/>
                        </a:spcBef>
                        <a:buClr>
                          <a:schemeClr val="tx2"/>
                        </a:buClr>
                        <a:buSzPct val="85000"/>
                        <a:buFont typeface="Arial" pitchFamily="34" charset="0"/>
                        <a:buChar char="•"/>
                      </a:pPr>
                      <a:r>
                        <a:rPr lang="de-DE" sz="1600" baseline="0" dirty="0" smtClean="0">
                          <a:latin typeface="+mn-lt"/>
                          <a:cs typeface="Source Sans Pro"/>
                        </a:rPr>
                        <a:t> Wirkt auf den ersten Blick gerecht</a:t>
                      </a:r>
                      <a:endParaRPr lang="de-DE" sz="1600" dirty="0" smtClean="0">
                        <a:latin typeface="+mn-lt"/>
                        <a:cs typeface="Source Sans 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Ignoriert das Leistungsfähigkeitsprinzip</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Verstößt</a:t>
                      </a:r>
                      <a:r>
                        <a:rPr lang="de-DE" sz="1600" kern="1200" baseline="0" dirty="0" smtClean="0">
                          <a:solidFill>
                            <a:schemeClr val="tx1"/>
                          </a:solidFill>
                          <a:latin typeface="+mn-lt"/>
                          <a:ea typeface="+mn-ea"/>
                          <a:cs typeface="Source Sans Pro"/>
                        </a:rPr>
                        <a:t> sehr wahrscheinlich </a:t>
                      </a:r>
                      <a:r>
                        <a:rPr lang="de-DE" sz="1600" kern="1200" dirty="0" smtClean="0">
                          <a:solidFill>
                            <a:schemeClr val="tx1"/>
                          </a:solidFill>
                          <a:latin typeface="+mn-lt"/>
                          <a:ea typeface="+mn-ea"/>
                          <a:cs typeface="Source Sans Pro"/>
                        </a:rPr>
                        <a:t>gegen den allgemeinen Gleichheitssatz -Verfassungstauglichkeit fraglich </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Vernachlässigt die Lage komplett - ungerecht</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Erhebung der Gebäudeflächen bedeutet zusätzlichen Aufwand</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Spekulationen werden begünstigt</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Investitionen werden bestraft</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Finanzautonomie der Kommunen wird ausgehebelt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7"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20</a:t>
            </a:fld>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Flächen-Lage-Modell</a:t>
            </a:r>
            <a:endParaRPr lang="de-DE" dirty="0"/>
          </a:p>
        </p:txBody>
      </p:sp>
      <p:sp>
        <p:nvSpPr>
          <p:cNvPr id="3" name="Inhaltsplatzhalter 2"/>
          <p:cNvSpPr>
            <a:spLocks noGrp="1"/>
          </p:cNvSpPr>
          <p:nvPr>
            <p:ph idx="1"/>
          </p:nvPr>
        </p:nvSpPr>
        <p:spPr>
          <a:xfrm>
            <a:off x="428596" y="1357299"/>
            <a:ext cx="8229600" cy="928693"/>
          </a:xfrm>
        </p:spPr>
        <p:txBody>
          <a:bodyPr>
            <a:normAutofit fontScale="32500" lnSpcReduction="20000"/>
          </a:bodyPr>
          <a:lstStyle/>
          <a:p>
            <a:r>
              <a:rPr lang="de-DE" sz="6400" dirty="0" smtClean="0"/>
              <a:t>Erweiterung des Flächenmodells, um eine Lage-Komponente</a:t>
            </a:r>
          </a:p>
          <a:p>
            <a:pPr lvl="1"/>
            <a:r>
              <a:rPr lang="de-DE" sz="6400" dirty="0" smtClean="0"/>
              <a:t>Formel: Grundsteuerwert = Grundstücks- &amp; Gebäudefläche x Steuermesszahl x Lagefaktor</a:t>
            </a:r>
          </a:p>
        </p:txBody>
      </p:sp>
      <p:graphicFrame>
        <p:nvGraphicFramePr>
          <p:cNvPr id="5" name="Tabelle 4"/>
          <p:cNvGraphicFramePr>
            <a:graphicFrameLocks noGrp="1"/>
          </p:cNvGraphicFramePr>
          <p:nvPr/>
        </p:nvGraphicFramePr>
        <p:xfrm>
          <a:off x="428596" y="2428868"/>
          <a:ext cx="8143932" cy="3019237"/>
        </p:xfrm>
        <a:graphic>
          <a:graphicData uri="http://schemas.openxmlformats.org/drawingml/2006/table">
            <a:tbl>
              <a:tblPr firstRow="1" bandRow="1">
                <a:tableStyleId>{68D230F3-CF80-4859-8CE7-A43EE81993B5}</a:tableStyleId>
              </a:tblPr>
              <a:tblGrid>
                <a:gridCol w="4071966"/>
                <a:gridCol w="4071966"/>
              </a:tblGrid>
              <a:tr h="316439">
                <a:tc>
                  <a:txBody>
                    <a:bodyPr/>
                    <a:lstStyle/>
                    <a:p>
                      <a:r>
                        <a:rPr lang="de-DE" sz="1600" dirty="0" smtClean="0"/>
                        <a:t>Pro-Argumente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de-DE" sz="1600" dirty="0" smtClean="0"/>
                        <a:t>Contra-Argumente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83957">
                <a:tc>
                  <a:txBody>
                    <a:bodyPr/>
                    <a:lstStyle/>
                    <a:p>
                      <a:pPr>
                        <a:spcBef>
                          <a:spcPts val="1000"/>
                        </a:spcBef>
                        <a:buClr>
                          <a:schemeClr val="tx2"/>
                        </a:buClr>
                        <a:buSzPct val="85000"/>
                        <a:buFont typeface="Arial" pitchFamily="34" charset="0"/>
                        <a:buChar char="•"/>
                      </a:pPr>
                      <a:r>
                        <a:rPr lang="de-DE" sz="1600" dirty="0" smtClean="0">
                          <a:latin typeface="+mn-lt"/>
                          <a:cs typeface="Source Sans Pro"/>
                        </a:rPr>
                        <a:t> Geringe Belastungsverschiebung</a:t>
                      </a:r>
                    </a:p>
                    <a:p>
                      <a:pPr>
                        <a:spcBef>
                          <a:spcPts val="1000"/>
                        </a:spcBef>
                        <a:buClr>
                          <a:schemeClr val="tx2"/>
                        </a:buClr>
                        <a:buSzPct val="85000"/>
                        <a:buFont typeface="Arial" pitchFamily="34" charset="0"/>
                        <a:buChar char="•"/>
                      </a:pPr>
                      <a:r>
                        <a:rPr lang="de-DE" sz="1600" baseline="0" dirty="0" smtClean="0">
                          <a:latin typeface="+mn-lt"/>
                          <a:cs typeface="Source Sans Pro"/>
                        </a:rPr>
                        <a:t> Im Vergleich zur Gebäudewerterhebung des Bundes ein geringerer Erhebungsauswand</a:t>
                      </a:r>
                    </a:p>
                    <a:p>
                      <a:pPr>
                        <a:spcBef>
                          <a:spcPts val="1000"/>
                        </a:spcBef>
                        <a:buClr>
                          <a:schemeClr val="tx2"/>
                        </a:buClr>
                        <a:buSzPct val="85000"/>
                        <a:buFont typeface="Arial" pitchFamily="34" charset="0"/>
                        <a:buChar char="•"/>
                      </a:pPr>
                      <a:r>
                        <a:rPr lang="de-DE" sz="1600" baseline="0" dirty="0" smtClean="0">
                          <a:latin typeface="+mn-lt"/>
                          <a:cs typeface="Source Sans Pro"/>
                        </a:rPr>
                        <a:t> Wirkt auf den ersten Blick gerecht</a:t>
                      </a:r>
                      <a:endParaRPr lang="de-DE" sz="1600" dirty="0" smtClean="0">
                        <a:latin typeface="+mn-lt"/>
                        <a:cs typeface="Source Sans Pro"/>
                      </a:endParaRPr>
                    </a:p>
                    <a:p>
                      <a:pPr>
                        <a:spcBef>
                          <a:spcPts val="1000"/>
                        </a:spcBef>
                        <a:buClr>
                          <a:schemeClr val="tx2"/>
                        </a:buClr>
                        <a:buSzPct val="85000"/>
                        <a:buFont typeface="Arial" pitchFamily="34" charset="0"/>
                        <a:buChar char="•"/>
                      </a:pPr>
                      <a:r>
                        <a:rPr lang="de-DE" sz="1600" baseline="0" dirty="0" smtClean="0">
                          <a:latin typeface="+mn-lt"/>
                          <a:cs typeface="Source Sans Pro"/>
                        </a:rPr>
                        <a:t> Bildet Lage abgestuft ab</a:t>
                      </a:r>
                      <a:endParaRPr lang="de-DE" sz="1600" dirty="0" smtClean="0">
                        <a:latin typeface="+mn-lt"/>
                        <a:cs typeface="Source Sans 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1000"/>
                        </a:spcBef>
                        <a:spcAft>
                          <a:spcPts val="0"/>
                        </a:spcAft>
                        <a:buClr>
                          <a:schemeClr val="tx2"/>
                        </a:buClr>
                        <a:buSzPct val="85000"/>
                        <a:buFont typeface="Arial" pitchFamily="34" charset="0"/>
                        <a:buChar char="•"/>
                        <a:tabLst/>
                        <a:defRPr/>
                      </a:pPr>
                      <a:r>
                        <a:rPr lang="de-DE" sz="1600" kern="1200" baseline="0" dirty="0" smtClean="0">
                          <a:solidFill>
                            <a:schemeClr val="tx1"/>
                          </a:solidFill>
                          <a:latin typeface="+mn-lt"/>
                          <a:ea typeface="+mn-ea"/>
                          <a:cs typeface="Source Sans Pro"/>
                        </a:rPr>
                        <a:t> Keine rechtliche Grundlage für die Abstufung der Lage vorhanden</a:t>
                      </a:r>
                    </a:p>
                    <a:p>
                      <a:pPr marL="0" algn="l" defTabSz="914400" rtl="0" eaLnBrk="1" latinLnBrk="0" hangingPunct="1">
                        <a:spcBef>
                          <a:spcPts val="1000"/>
                        </a:spcBef>
                        <a:buClr>
                          <a:schemeClr val="tx2"/>
                        </a:buClr>
                        <a:buSzPct val="85000"/>
                        <a:buFont typeface="Arial" pitchFamily="34" charset="0"/>
                        <a:buChar char="•"/>
                      </a:pPr>
                      <a:r>
                        <a:rPr lang="de-DE" sz="1600" kern="1200" baseline="0" dirty="0" smtClean="0">
                          <a:solidFill>
                            <a:schemeClr val="tx1"/>
                          </a:solidFill>
                          <a:latin typeface="+mn-lt"/>
                          <a:ea typeface="+mn-ea"/>
                          <a:cs typeface="Source Sans Pro"/>
                        </a:rPr>
                        <a:t> Abgestufte Lagekategorien bilden die Lageunterschiede nicht korrekt ab</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Erhebung der Gebäudeflächen bedeutet zusätzlichen Aufwand</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Spekulationen werden begünstigt</a:t>
                      </a:r>
                    </a:p>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Investitionen werden bestraft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7"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21</a:t>
            </a:fld>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Bodenwertsteuer</a:t>
            </a:r>
            <a:endParaRPr lang="de-DE" dirty="0"/>
          </a:p>
        </p:txBody>
      </p:sp>
      <p:sp>
        <p:nvSpPr>
          <p:cNvPr id="9" name="Inhaltsplatzhalter 2"/>
          <p:cNvSpPr>
            <a:spLocks noGrp="1"/>
          </p:cNvSpPr>
          <p:nvPr>
            <p:ph idx="1"/>
          </p:nvPr>
        </p:nvSpPr>
        <p:spPr>
          <a:xfrm>
            <a:off x="500034" y="1428737"/>
            <a:ext cx="8229600" cy="642942"/>
          </a:xfrm>
        </p:spPr>
        <p:txBody>
          <a:bodyPr>
            <a:normAutofit fontScale="70000" lnSpcReduction="20000"/>
          </a:bodyPr>
          <a:lstStyle/>
          <a:p>
            <a:r>
              <a:rPr lang="de-DE" dirty="0" smtClean="0"/>
              <a:t>Steuermessbetrag = [Bodenrichtwert x 80% x Grundstücksfläche] x Steuermesszahl</a:t>
            </a:r>
            <a:endParaRPr lang="de-DE" b="1" dirty="0" smtClean="0"/>
          </a:p>
          <a:p>
            <a:endParaRPr lang="de-DE" dirty="0" smtClean="0"/>
          </a:p>
          <a:p>
            <a:pPr>
              <a:buNone/>
            </a:pPr>
            <a:endParaRPr lang="de-DE" dirty="0" smtClean="0"/>
          </a:p>
          <a:p>
            <a:pPr>
              <a:buNone/>
            </a:pPr>
            <a:endParaRPr lang="de-DE" dirty="0" smtClean="0"/>
          </a:p>
          <a:p>
            <a:pPr>
              <a:buNone/>
            </a:pPr>
            <a:endParaRPr lang="de-DE" dirty="0" smtClean="0"/>
          </a:p>
        </p:txBody>
      </p:sp>
      <p:graphicFrame>
        <p:nvGraphicFramePr>
          <p:cNvPr id="4" name="Tabelle 3"/>
          <p:cNvGraphicFramePr>
            <a:graphicFrameLocks noGrp="1"/>
          </p:cNvGraphicFramePr>
          <p:nvPr/>
        </p:nvGraphicFramePr>
        <p:xfrm>
          <a:off x="500034" y="2428868"/>
          <a:ext cx="8143932" cy="3179046"/>
        </p:xfrm>
        <a:graphic>
          <a:graphicData uri="http://schemas.openxmlformats.org/drawingml/2006/table">
            <a:tbl>
              <a:tblPr firstRow="1" bandRow="1">
                <a:tableStyleId>{68D230F3-CF80-4859-8CE7-A43EE81993B5}</a:tableStyleId>
              </a:tblPr>
              <a:tblGrid>
                <a:gridCol w="4071966"/>
                <a:gridCol w="4071966"/>
              </a:tblGrid>
              <a:tr h="269667">
                <a:tc>
                  <a:txBody>
                    <a:bodyPr/>
                    <a:lstStyle/>
                    <a:p>
                      <a:r>
                        <a:rPr lang="de-DE" sz="1600" dirty="0" smtClean="0"/>
                        <a:t>Pro-Argumente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de-DE" sz="1600" dirty="0" smtClean="0"/>
                        <a:t>Contra-Argumente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43766">
                <a:tc>
                  <a:txBody>
                    <a:bodyPr/>
                    <a:lstStyle/>
                    <a:p>
                      <a:pPr>
                        <a:spcBef>
                          <a:spcPts val="1000"/>
                        </a:spcBef>
                        <a:buClr>
                          <a:schemeClr val="tx2"/>
                        </a:buClr>
                        <a:buSzPct val="85000"/>
                        <a:buFont typeface="Arial" pitchFamily="34" charset="0"/>
                        <a:buChar char="•"/>
                      </a:pPr>
                      <a:r>
                        <a:rPr lang="de-DE" sz="1600" dirty="0" smtClean="0">
                          <a:latin typeface="+mn-lt"/>
                          <a:cs typeface="Source Sans Pro"/>
                        </a:rPr>
                        <a:t> Einfaches Modell</a:t>
                      </a:r>
                    </a:p>
                    <a:p>
                      <a:pPr>
                        <a:spcBef>
                          <a:spcPts val="1000"/>
                        </a:spcBef>
                        <a:buClr>
                          <a:schemeClr val="tx2"/>
                        </a:buClr>
                        <a:buSzPct val="85000"/>
                        <a:buFont typeface="Arial" pitchFamily="34" charset="0"/>
                        <a:buChar char="•"/>
                      </a:pPr>
                      <a:r>
                        <a:rPr lang="de-DE" sz="1600" dirty="0" smtClean="0">
                          <a:latin typeface="+mn-lt"/>
                          <a:cs typeface="Source Sans Pro"/>
                        </a:rPr>
                        <a:t> Geringer </a:t>
                      </a:r>
                      <a:r>
                        <a:rPr lang="de-DE" sz="1600" dirty="0" err="1" smtClean="0">
                          <a:latin typeface="+mn-lt"/>
                          <a:cs typeface="Source Sans Pro"/>
                        </a:rPr>
                        <a:t>Erhebungsausfwand</a:t>
                      </a:r>
                      <a:endParaRPr lang="de-DE" sz="1600" dirty="0" smtClean="0">
                        <a:latin typeface="+mn-lt"/>
                        <a:cs typeface="Source Sans Pro"/>
                      </a:endParaRPr>
                    </a:p>
                    <a:p>
                      <a:pPr>
                        <a:spcBef>
                          <a:spcPts val="1000"/>
                        </a:spcBef>
                        <a:buClr>
                          <a:schemeClr val="tx2"/>
                        </a:buClr>
                        <a:buSzPct val="85000"/>
                        <a:buFont typeface="Arial" pitchFamily="34" charset="0"/>
                        <a:buChar char="•"/>
                      </a:pPr>
                      <a:r>
                        <a:rPr lang="de-DE" sz="1600" dirty="0" smtClean="0">
                          <a:latin typeface="+mn-lt"/>
                          <a:cs typeface="Source Sans Pro"/>
                        </a:rPr>
                        <a:t> Stärkt die Baulandmobilisierung</a:t>
                      </a:r>
                    </a:p>
                    <a:p>
                      <a:pPr>
                        <a:spcBef>
                          <a:spcPts val="1000"/>
                        </a:spcBef>
                        <a:buClr>
                          <a:schemeClr val="tx2"/>
                        </a:buClr>
                        <a:buSzPct val="85000"/>
                        <a:buFont typeface="Arial" pitchFamily="34" charset="0"/>
                        <a:buChar char="•"/>
                      </a:pPr>
                      <a:r>
                        <a:rPr lang="de-DE" sz="1600" dirty="0" smtClean="0">
                          <a:latin typeface="+mn-lt"/>
                          <a:cs typeface="Source Sans Pro"/>
                        </a:rPr>
                        <a:t> Gerechte</a:t>
                      </a:r>
                      <a:r>
                        <a:rPr lang="de-DE" sz="1600" baseline="0" dirty="0" smtClean="0">
                          <a:latin typeface="+mn-lt"/>
                          <a:cs typeface="Source Sans Pro"/>
                        </a:rPr>
                        <a:t> Besteuerung nach Lage</a:t>
                      </a:r>
                      <a:endParaRPr lang="de-DE" sz="1600" dirty="0" smtClean="0">
                        <a:latin typeface="+mn-lt"/>
                        <a:cs typeface="Source Sans Pro"/>
                      </a:endParaRPr>
                    </a:p>
                    <a:p>
                      <a:pPr>
                        <a:spcBef>
                          <a:spcPts val="1000"/>
                        </a:spcBef>
                        <a:buClr>
                          <a:schemeClr val="tx2"/>
                        </a:buClr>
                        <a:buSzPct val="85000"/>
                        <a:buFont typeface="Arial" pitchFamily="34" charset="0"/>
                        <a:buChar char="•"/>
                      </a:pPr>
                      <a:r>
                        <a:rPr lang="de-DE" sz="1600" baseline="0" dirty="0" smtClean="0">
                          <a:latin typeface="+mn-lt"/>
                          <a:cs typeface="Source Sans Pro"/>
                        </a:rPr>
                        <a:t> Behebt fehlenkende Wirkung der Gebäudebesteuerung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Starke</a:t>
                      </a:r>
                      <a:r>
                        <a:rPr lang="de-DE" sz="1600" kern="1200" baseline="0" dirty="0" smtClean="0">
                          <a:solidFill>
                            <a:schemeClr val="tx1"/>
                          </a:solidFill>
                          <a:latin typeface="+mn-lt"/>
                          <a:ea typeface="+mn-ea"/>
                          <a:cs typeface="Source Sans Pro"/>
                        </a:rPr>
                        <a:t> Belastungsverschiebung</a:t>
                      </a:r>
                    </a:p>
                    <a:p>
                      <a:pPr marL="0" algn="l" defTabSz="914400" rtl="0" eaLnBrk="1" latinLnBrk="0" hangingPunct="1">
                        <a:spcBef>
                          <a:spcPts val="1000"/>
                        </a:spcBef>
                        <a:buClr>
                          <a:schemeClr val="tx2"/>
                        </a:buClr>
                        <a:buSzPct val="85000"/>
                        <a:buFont typeface="Arial" pitchFamily="34" charset="0"/>
                        <a:buChar char="•"/>
                      </a:pPr>
                      <a:r>
                        <a:rPr lang="de-DE" sz="1600" kern="1200" baseline="0" dirty="0" smtClean="0">
                          <a:solidFill>
                            <a:schemeClr val="tx1"/>
                          </a:solidFill>
                          <a:latin typeface="+mn-lt"/>
                          <a:ea typeface="+mn-ea"/>
                          <a:cs typeface="Source Sans Pro"/>
                        </a:rPr>
                        <a:t> Automatische Steigerung der Grundsteuer bei steigenden Bodenrichtwerten</a:t>
                      </a:r>
                      <a:endParaRPr lang="de-DE" sz="1600" kern="1200" dirty="0" smtClean="0">
                        <a:solidFill>
                          <a:schemeClr val="tx1"/>
                        </a:solidFill>
                        <a:latin typeface="+mn-lt"/>
                        <a:ea typeface="+mn-ea"/>
                        <a:cs typeface="Source Sans 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22</a:t>
            </a:fld>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t>Bodenwert- und Bodenflächensteuer</a:t>
            </a:r>
            <a:endParaRPr lang="de-DE" sz="4000" dirty="0"/>
          </a:p>
        </p:txBody>
      </p:sp>
      <p:sp>
        <p:nvSpPr>
          <p:cNvPr id="9" name="Inhaltsplatzhalter 2"/>
          <p:cNvSpPr>
            <a:spLocks noGrp="1"/>
          </p:cNvSpPr>
          <p:nvPr>
            <p:ph idx="1"/>
          </p:nvPr>
        </p:nvSpPr>
        <p:spPr>
          <a:xfrm>
            <a:off x="500034" y="1428737"/>
            <a:ext cx="8229600" cy="642942"/>
          </a:xfrm>
        </p:spPr>
        <p:txBody>
          <a:bodyPr>
            <a:normAutofit fontScale="70000" lnSpcReduction="20000"/>
          </a:bodyPr>
          <a:lstStyle/>
          <a:p>
            <a:r>
              <a:rPr lang="de-DE" dirty="0" smtClean="0"/>
              <a:t>Steuermessbetrag = [Bodenrichtwert x 80% x Grundstücksfläche x Steuermesszahl + Grundstücksfläche x Flächenfaktor]</a:t>
            </a:r>
          </a:p>
          <a:p>
            <a:endParaRPr lang="de-DE" dirty="0" smtClean="0"/>
          </a:p>
          <a:p>
            <a:pPr>
              <a:buNone/>
            </a:pPr>
            <a:endParaRPr lang="de-DE" dirty="0" smtClean="0"/>
          </a:p>
          <a:p>
            <a:pPr>
              <a:buNone/>
            </a:pPr>
            <a:endParaRPr lang="de-DE" dirty="0" smtClean="0"/>
          </a:p>
          <a:p>
            <a:pPr>
              <a:buNone/>
            </a:pPr>
            <a:endParaRPr lang="de-DE" dirty="0" smtClean="0"/>
          </a:p>
        </p:txBody>
      </p:sp>
      <p:graphicFrame>
        <p:nvGraphicFramePr>
          <p:cNvPr id="4" name="Tabelle 3"/>
          <p:cNvGraphicFramePr>
            <a:graphicFrameLocks noGrp="1"/>
          </p:cNvGraphicFramePr>
          <p:nvPr/>
        </p:nvGraphicFramePr>
        <p:xfrm>
          <a:off x="500034" y="2643182"/>
          <a:ext cx="8143932" cy="3179046"/>
        </p:xfrm>
        <a:graphic>
          <a:graphicData uri="http://schemas.openxmlformats.org/drawingml/2006/table">
            <a:tbl>
              <a:tblPr firstRow="1" bandRow="1">
                <a:tableStyleId>{68D230F3-CF80-4859-8CE7-A43EE81993B5}</a:tableStyleId>
              </a:tblPr>
              <a:tblGrid>
                <a:gridCol w="4071966"/>
                <a:gridCol w="4071966"/>
              </a:tblGrid>
              <a:tr h="120966">
                <a:tc>
                  <a:txBody>
                    <a:bodyPr/>
                    <a:lstStyle/>
                    <a:p>
                      <a:r>
                        <a:rPr lang="de-DE" sz="1600" dirty="0" smtClean="0"/>
                        <a:t>Pro-Argumente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de-DE" sz="1600" dirty="0" smtClean="0"/>
                        <a:t>Contra-Argumente</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43766">
                <a:tc>
                  <a:txBody>
                    <a:bodyPr/>
                    <a:lstStyle/>
                    <a:p>
                      <a:pPr>
                        <a:spcBef>
                          <a:spcPts val="1000"/>
                        </a:spcBef>
                        <a:buClr>
                          <a:schemeClr val="tx2"/>
                        </a:buClr>
                        <a:buSzPct val="85000"/>
                        <a:buFont typeface="Arial" pitchFamily="34" charset="0"/>
                        <a:buChar char="•"/>
                      </a:pPr>
                      <a:r>
                        <a:rPr lang="de-DE" sz="1600" baseline="0" dirty="0" smtClean="0">
                          <a:latin typeface="+mn-lt"/>
                          <a:cs typeface="Source Sans Pro"/>
                        </a:rPr>
                        <a:t> Mildert Spitzenwerte ab</a:t>
                      </a:r>
                      <a:endParaRPr lang="de-DE" sz="1600" dirty="0" smtClean="0">
                        <a:latin typeface="+mn-lt"/>
                        <a:cs typeface="Source Sans Pro"/>
                      </a:endParaRPr>
                    </a:p>
                    <a:p>
                      <a:pPr>
                        <a:spcBef>
                          <a:spcPts val="1000"/>
                        </a:spcBef>
                        <a:buClr>
                          <a:schemeClr val="tx2"/>
                        </a:buClr>
                        <a:buSzPct val="85000"/>
                        <a:buFont typeface="Arial" pitchFamily="34" charset="0"/>
                        <a:buChar char="•"/>
                      </a:pPr>
                      <a:r>
                        <a:rPr lang="de-DE" sz="1600" dirty="0" smtClean="0">
                          <a:latin typeface="+mn-lt"/>
                          <a:cs typeface="Source Sans Pro"/>
                        </a:rPr>
                        <a:t> Geringer Erhebungsaufwand</a:t>
                      </a:r>
                    </a:p>
                    <a:p>
                      <a:pPr>
                        <a:spcBef>
                          <a:spcPts val="1000"/>
                        </a:spcBef>
                        <a:buClr>
                          <a:schemeClr val="tx2"/>
                        </a:buClr>
                        <a:buSzPct val="85000"/>
                        <a:buFont typeface="Arial" pitchFamily="34" charset="0"/>
                        <a:buChar char="•"/>
                      </a:pPr>
                      <a:r>
                        <a:rPr lang="de-DE" sz="1600" dirty="0" smtClean="0">
                          <a:latin typeface="+mn-lt"/>
                          <a:cs typeface="Source Sans Pro"/>
                        </a:rPr>
                        <a:t> Stärkt die Baulandmobilisierung</a:t>
                      </a:r>
                    </a:p>
                    <a:p>
                      <a:pPr>
                        <a:spcBef>
                          <a:spcPts val="1000"/>
                        </a:spcBef>
                        <a:buClr>
                          <a:schemeClr val="tx2"/>
                        </a:buClr>
                        <a:buSzPct val="85000"/>
                        <a:buFont typeface="Arial" pitchFamily="34" charset="0"/>
                        <a:buChar char="•"/>
                      </a:pPr>
                      <a:r>
                        <a:rPr lang="de-DE" sz="1600" dirty="0" smtClean="0">
                          <a:latin typeface="+mn-lt"/>
                          <a:cs typeface="Source Sans Pro"/>
                        </a:rPr>
                        <a:t> Gerechte</a:t>
                      </a:r>
                      <a:r>
                        <a:rPr lang="de-DE" sz="1600" baseline="0" dirty="0" smtClean="0">
                          <a:latin typeface="+mn-lt"/>
                          <a:cs typeface="Source Sans Pro"/>
                        </a:rPr>
                        <a:t> Besteuerung nach Lage</a:t>
                      </a:r>
                      <a:endParaRPr lang="de-DE" sz="1600" dirty="0" smtClean="0">
                        <a:latin typeface="+mn-lt"/>
                        <a:cs typeface="Source Sans Pro"/>
                      </a:endParaRPr>
                    </a:p>
                    <a:p>
                      <a:pPr>
                        <a:spcBef>
                          <a:spcPts val="1000"/>
                        </a:spcBef>
                        <a:buClr>
                          <a:schemeClr val="tx2"/>
                        </a:buClr>
                        <a:buSzPct val="85000"/>
                        <a:buFont typeface="Arial" pitchFamily="34" charset="0"/>
                        <a:buChar char="•"/>
                      </a:pPr>
                      <a:r>
                        <a:rPr lang="de-DE" sz="1600" baseline="0" dirty="0" smtClean="0">
                          <a:latin typeface="+mn-lt"/>
                          <a:cs typeface="Source Sans Pro"/>
                        </a:rPr>
                        <a:t> Geringer Erhebungsaufwand</a:t>
                      </a:r>
                    </a:p>
                    <a:p>
                      <a:pPr>
                        <a:spcBef>
                          <a:spcPts val="1000"/>
                        </a:spcBef>
                        <a:buClr>
                          <a:schemeClr val="tx2"/>
                        </a:buClr>
                        <a:buSzPct val="85000"/>
                        <a:buFont typeface="Arial" pitchFamily="34" charset="0"/>
                        <a:buChar char="•"/>
                      </a:pPr>
                      <a:r>
                        <a:rPr lang="de-DE" sz="1600" baseline="0" dirty="0" smtClean="0">
                          <a:latin typeface="+mn-lt"/>
                          <a:cs typeface="Source Sans Pro"/>
                        </a:rPr>
                        <a:t> Behebt fehlenkende Wirkung der Gebäudebesteuerung</a:t>
                      </a:r>
                    </a:p>
                    <a:p>
                      <a:pPr>
                        <a:spcBef>
                          <a:spcPts val="1000"/>
                        </a:spcBef>
                        <a:buClr>
                          <a:schemeClr val="tx2"/>
                        </a:buClr>
                        <a:buSzPct val="85000"/>
                        <a:buFont typeface="Arial" pitchFamily="34" charset="0"/>
                        <a:buChar char="•"/>
                      </a:pPr>
                      <a:endParaRPr lang="de-DE" sz="1600" baseline="0" dirty="0" smtClean="0">
                        <a:latin typeface="+mn-lt"/>
                        <a:cs typeface="Source Sans 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Bef>
                          <a:spcPts val="1000"/>
                        </a:spcBef>
                        <a:buClr>
                          <a:schemeClr val="tx2"/>
                        </a:buClr>
                        <a:buSzPct val="85000"/>
                        <a:buFont typeface="Arial" pitchFamily="34" charset="0"/>
                        <a:buChar char="•"/>
                      </a:pPr>
                      <a:r>
                        <a:rPr lang="de-DE" sz="1600" kern="1200" dirty="0" smtClean="0">
                          <a:solidFill>
                            <a:schemeClr val="tx1"/>
                          </a:solidFill>
                          <a:latin typeface="+mn-lt"/>
                          <a:ea typeface="+mn-ea"/>
                          <a:cs typeface="Source Sans Pro"/>
                        </a:rPr>
                        <a:t> Starke</a:t>
                      </a:r>
                      <a:r>
                        <a:rPr lang="de-DE" sz="1600" kern="1200" baseline="0" dirty="0" smtClean="0">
                          <a:solidFill>
                            <a:schemeClr val="tx1"/>
                          </a:solidFill>
                          <a:latin typeface="+mn-lt"/>
                          <a:ea typeface="+mn-ea"/>
                          <a:cs typeface="Source Sans Pro"/>
                        </a:rPr>
                        <a:t> Belastungsverschiebung</a:t>
                      </a:r>
                    </a:p>
                    <a:p>
                      <a:pPr marL="0" algn="l" defTabSz="914400" rtl="0" eaLnBrk="1" latinLnBrk="0" hangingPunct="1">
                        <a:spcBef>
                          <a:spcPts val="1000"/>
                        </a:spcBef>
                        <a:buClr>
                          <a:schemeClr val="tx2"/>
                        </a:buClr>
                        <a:buSzPct val="85000"/>
                        <a:buFont typeface="Arial" pitchFamily="34" charset="0"/>
                        <a:buChar char="•"/>
                      </a:pPr>
                      <a:r>
                        <a:rPr lang="de-DE" sz="1600" kern="1200" baseline="0" dirty="0" smtClean="0">
                          <a:solidFill>
                            <a:schemeClr val="tx1"/>
                          </a:solidFill>
                          <a:latin typeface="+mn-lt"/>
                          <a:ea typeface="+mn-ea"/>
                          <a:cs typeface="Source Sans Pro"/>
                        </a:rPr>
                        <a:t> Automatische Steigerung der Grundsteuer aufgrund von steigenden Bodenrichtwerten</a:t>
                      </a:r>
                      <a:endParaRPr lang="de-DE" sz="1600" kern="1200" dirty="0" smtClean="0">
                        <a:solidFill>
                          <a:schemeClr val="tx1"/>
                        </a:solidFill>
                        <a:latin typeface="+mn-lt"/>
                        <a:ea typeface="+mn-ea"/>
                        <a:cs typeface="Source Sans 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Bodensteuer</a:t>
            </a:r>
            <a:endParaRPr lang="de-DE" dirty="0"/>
          </a:p>
        </p:txBody>
      </p:sp>
      <p:sp>
        <p:nvSpPr>
          <p:cNvPr id="3" name="Inhaltsplatzhalter 2"/>
          <p:cNvSpPr>
            <a:spLocks noGrp="1"/>
          </p:cNvSpPr>
          <p:nvPr>
            <p:ph idx="1"/>
          </p:nvPr>
        </p:nvSpPr>
        <p:spPr/>
        <p:txBody>
          <a:bodyPr/>
          <a:lstStyle/>
          <a:p>
            <a:pPr>
              <a:buFont typeface="Arial" pitchFamily="34" charset="0"/>
              <a:buChar char="•"/>
            </a:pPr>
            <a:r>
              <a:rPr lang="de-DE" sz="2400" dirty="0" smtClean="0"/>
              <a:t>Bodensteuer geht auf den Bodenreformer Henry George zurück</a:t>
            </a:r>
          </a:p>
          <a:p>
            <a:pPr>
              <a:buFont typeface="Arial" pitchFamily="34" charset="0"/>
              <a:buChar char="•"/>
            </a:pPr>
            <a:r>
              <a:rPr lang="de-DE" sz="2400" dirty="0" smtClean="0"/>
              <a:t>Grundprinzip: Einkommen durch Bodenrenten sollten der Allgemeinheit zu Gute kommen</a:t>
            </a:r>
          </a:p>
          <a:p>
            <a:pPr>
              <a:buFont typeface="Arial" pitchFamily="34" charset="0"/>
              <a:buChar char="•"/>
            </a:pPr>
            <a:r>
              <a:rPr lang="de-DE" sz="2400" dirty="0" smtClean="0"/>
              <a:t>Die Wertsteigerung an Boden sollten über eine Bodenwertsteuer abgeschöpft werden (dies sehen u.a. auch die Landesverfassungen von Bayern und Bremen vor)</a:t>
            </a:r>
          </a:p>
          <a:p>
            <a:pPr>
              <a:buFont typeface="Arial" pitchFamily="34" charset="0"/>
              <a:buChar char="•"/>
            </a:pPr>
            <a:r>
              <a:rPr lang="de-DE" sz="2400" dirty="0" smtClean="0"/>
              <a:t>Die Grundsteuer sollte sich rein anhand des Bodenwertes bemessen und auf die fehlenkende Gebäudekomponente verzichten</a:t>
            </a:r>
          </a:p>
          <a:p>
            <a:pPr>
              <a:buFont typeface="Arial" pitchFamily="34" charset="0"/>
              <a:buChar char="•"/>
            </a:pPr>
            <a:endParaRPr lang="de-DE" sz="24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24</a:t>
            </a:fld>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smtClean="0"/>
              <a:t>Vorsicht Verwechselungsgefahr</a:t>
            </a:r>
            <a:endParaRPr lang="de-DE" dirty="0"/>
          </a:p>
        </p:txBody>
      </p:sp>
      <p:sp>
        <p:nvSpPr>
          <p:cNvPr id="4" name="Gewitterblitz 3"/>
          <p:cNvSpPr/>
          <p:nvPr/>
        </p:nvSpPr>
        <p:spPr>
          <a:xfrm rot="1325063">
            <a:off x="-248298" y="2003874"/>
            <a:ext cx="1710047" cy="269569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Gewitterblitz 4"/>
          <p:cNvSpPr/>
          <p:nvPr/>
        </p:nvSpPr>
        <p:spPr>
          <a:xfrm rot="20131867" flipH="1">
            <a:off x="7491617" y="2050109"/>
            <a:ext cx="1858266" cy="2583932"/>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128156" y="2945356"/>
            <a:ext cx="6590806" cy="1077218"/>
          </a:xfrm>
          <a:prstGeom prst="rect">
            <a:avLst/>
          </a:prstGeom>
          <a:noFill/>
        </p:spPr>
        <p:txBody>
          <a:bodyPr wrap="square" rtlCol="0">
            <a:spAutoFit/>
          </a:bodyPr>
          <a:lstStyle/>
          <a:p>
            <a:pPr algn="ctr"/>
            <a:r>
              <a:rPr lang="de-DE" sz="3200" dirty="0" smtClean="0"/>
              <a:t>Die Bodenwertsteuer ist keine Bodenwert</a:t>
            </a:r>
            <a:r>
              <a:rPr lang="de-DE" sz="3200" u="sng" dirty="0" smtClean="0"/>
              <a:t>zuwachs</a:t>
            </a:r>
            <a:r>
              <a:rPr lang="de-DE" sz="3200" dirty="0" smtClean="0"/>
              <a:t>steuer</a:t>
            </a:r>
          </a:p>
        </p:txBody>
      </p:sp>
      <p:sp>
        <p:nvSpPr>
          <p:cNvPr id="7" name="Datumsplatzhalter 3"/>
          <p:cNvSpPr>
            <a:spLocks noGrp="1"/>
          </p:cNvSpPr>
          <p:nvPr>
            <p:ph type="dt" sz="half" idx="10"/>
          </p:nvPr>
        </p:nvSpPr>
        <p:spPr>
          <a:xfrm>
            <a:off x="457200" y="6380100"/>
            <a:ext cx="2133600" cy="365125"/>
          </a:xfrm>
        </p:spPr>
        <p:txBody>
          <a:bodyPr/>
          <a:lstStyle/>
          <a:p>
            <a:fld id="{92DAD4A6-0FF0-4944-901B-0832F647C596}" type="datetimeFigureOut">
              <a:rPr lang="de-DE" smtClean="0"/>
              <a:pPr/>
              <a:t>24.02.2020</a:t>
            </a:fld>
            <a:endParaRPr lang="de-DE" dirty="0"/>
          </a:p>
        </p:txBody>
      </p:sp>
      <p:sp>
        <p:nvSpPr>
          <p:cNvPr id="8" name="Foliennummernplatzhalter 5"/>
          <p:cNvSpPr>
            <a:spLocks noGrp="1"/>
          </p:cNvSpPr>
          <p:nvPr>
            <p:ph type="sldNum" sz="quarter" idx="12"/>
          </p:nvPr>
        </p:nvSpPr>
        <p:spPr>
          <a:xfrm>
            <a:off x="6553200" y="6380100"/>
            <a:ext cx="2133600" cy="365125"/>
          </a:xfrm>
        </p:spPr>
        <p:txBody>
          <a:bodyPr/>
          <a:lstStyle/>
          <a:p>
            <a:fld id="{69680D2A-8001-4F07-B440-11000DED4989}" type="slidenum">
              <a:rPr lang="de-DE" smtClean="0"/>
              <a:pPr/>
              <a:t>25</a:t>
            </a:fld>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buzzfeed.com/buzzfeed-static/static/2013-09/enhanced/webdr03/21/18/original-grid-image-30717-1379801030-18.jpg?crop=203:306;14,0&amp;downsize=300:*&amp;output-format=auto&amp;output-quality=auto"/>
          <p:cNvPicPr>
            <a:picLocks noChangeAspect="1" noChangeArrowheads="1"/>
          </p:cNvPicPr>
          <p:nvPr/>
        </p:nvPicPr>
        <p:blipFill>
          <a:blip r:embed="rId2"/>
          <a:srcRect/>
          <a:stretch>
            <a:fillRect/>
          </a:stretch>
        </p:blipFill>
        <p:spPr bwMode="auto">
          <a:xfrm>
            <a:off x="457200" y="1460865"/>
            <a:ext cx="2891642" cy="4358829"/>
          </a:xfrm>
          <a:prstGeom prst="rect">
            <a:avLst/>
          </a:prstGeom>
          <a:noFill/>
        </p:spPr>
      </p:pic>
      <p:pic>
        <p:nvPicPr>
          <p:cNvPr id="1037" name="Picture 13" descr="C:\Users\pheuer\Downloads\091416_real_castles_for_new_york_apartment_p.max-784x410_OO0MHkw.jpg"/>
          <p:cNvPicPr>
            <a:picLocks noChangeAspect="1" noChangeArrowheads="1"/>
          </p:cNvPicPr>
          <p:nvPr/>
        </p:nvPicPr>
        <p:blipFill>
          <a:blip r:embed="rId3"/>
          <a:srcRect/>
          <a:stretch>
            <a:fillRect/>
          </a:stretch>
        </p:blipFill>
        <p:spPr bwMode="auto">
          <a:xfrm>
            <a:off x="3777611" y="2232561"/>
            <a:ext cx="5140758" cy="3432754"/>
          </a:xfrm>
          <a:prstGeom prst="rect">
            <a:avLst/>
          </a:prstGeom>
          <a:noFill/>
        </p:spPr>
      </p:pic>
      <p:sp>
        <p:nvSpPr>
          <p:cNvPr id="9" name="Titel 1"/>
          <p:cNvSpPr txBox="1">
            <a:spLocks/>
          </p:cNvSpPr>
          <p:nvPr/>
        </p:nvSpPr>
        <p:spPr>
          <a:xfrm>
            <a:off x="457200" y="659833"/>
            <a:ext cx="8229600" cy="770391"/>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de-DE" sz="4400" dirty="0" smtClean="0">
                <a:latin typeface="+mj-lt"/>
              </a:rPr>
              <a:t>Was ist mehr wert?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buzzfeed.com/buzzfeed-static/static/2013-09/enhanced/webdr03/21/18/original-grid-image-30717-1379801030-18.jpg?crop=203:306;14,0&amp;downsize=300:*&amp;output-format=auto&amp;output-quality=auto"/>
          <p:cNvPicPr>
            <a:picLocks noChangeAspect="1" noChangeArrowheads="1"/>
          </p:cNvPicPr>
          <p:nvPr/>
        </p:nvPicPr>
        <p:blipFill>
          <a:blip r:embed="rId2"/>
          <a:srcRect/>
          <a:stretch>
            <a:fillRect/>
          </a:stretch>
        </p:blipFill>
        <p:spPr bwMode="auto">
          <a:xfrm>
            <a:off x="457200" y="1860975"/>
            <a:ext cx="2891642" cy="4358829"/>
          </a:xfrm>
          <a:prstGeom prst="rect">
            <a:avLst/>
          </a:prstGeom>
          <a:noFill/>
        </p:spPr>
      </p:pic>
      <p:pic>
        <p:nvPicPr>
          <p:cNvPr id="1037" name="Picture 13" descr="C:\Users\pheuer\Downloads\091416_real_castles_for_new_york_apartment_p.max-784x410_OO0MHkw.jpg"/>
          <p:cNvPicPr>
            <a:picLocks noChangeAspect="1" noChangeArrowheads="1"/>
          </p:cNvPicPr>
          <p:nvPr/>
        </p:nvPicPr>
        <p:blipFill>
          <a:blip r:embed="rId3"/>
          <a:srcRect/>
          <a:stretch>
            <a:fillRect/>
          </a:stretch>
        </p:blipFill>
        <p:spPr bwMode="auto">
          <a:xfrm>
            <a:off x="3777612" y="2636322"/>
            <a:ext cx="5140758" cy="3432754"/>
          </a:xfrm>
          <a:prstGeom prst="rect">
            <a:avLst/>
          </a:prstGeom>
          <a:noFill/>
        </p:spPr>
      </p:pic>
      <p:sp>
        <p:nvSpPr>
          <p:cNvPr id="9" name="Titel 1"/>
          <p:cNvSpPr txBox="1">
            <a:spLocks/>
          </p:cNvSpPr>
          <p:nvPr/>
        </p:nvSpPr>
        <p:spPr>
          <a:xfrm>
            <a:off x="457200" y="659833"/>
            <a:ext cx="8229600" cy="770391"/>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de-DE" sz="4400" dirty="0" smtClean="0">
                <a:latin typeface="+mj-lt"/>
              </a:rPr>
              <a:t>Was ist mehr wert?</a:t>
            </a:r>
          </a:p>
        </p:txBody>
      </p:sp>
      <p:sp>
        <p:nvSpPr>
          <p:cNvPr id="5" name="Rechteck 4"/>
          <p:cNvSpPr/>
          <p:nvPr/>
        </p:nvSpPr>
        <p:spPr>
          <a:xfrm>
            <a:off x="4251367" y="6069076"/>
            <a:ext cx="4892633" cy="400110"/>
          </a:xfrm>
          <a:prstGeom prst="rect">
            <a:avLst/>
          </a:prstGeom>
        </p:spPr>
        <p:txBody>
          <a:bodyPr wrap="square">
            <a:spAutoFit/>
          </a:bodyPr>
          <a:lstStyle/>
          <a:p>
            <a:r>
              <a:rPr lang="de-DE" sz="1000" dirty="0" smtClean="0"/>
              <a:t>https://blog.cheapism.com/real-castles-for-new-york-apartment-prices-14430/#image=11</a:t>
            </a:r>
            <a:endParaRPr lang="de-DE" sz="1000" dirty="0"/>
          </a:p>
        </p:txBody>
      </p:sp>
      <p:sp>
        <p:nvSpPr>
          <p:cNvPr id="6" name="Rechteck 5"/>
          <p:cNvSpPr/>
          <p:nvPr/>
        </p:nvSpPr>
        <p:spPr>
          <a:xfrm>
            <a:off x="457200" y="6219804"/>
            <a:ext cx="3562725" cy="400110"/>
          </a:xfrm>
          <a:prstGeom prst="rect">
            <a:avLst/>
          </a:prstGeom>
        </p:spPr>
        <p:txBody>
          <a:bodyPr wrap="square">
            <a:spAutoFit/>
          </a:bodyPr>
          <a:lstStyle/>
          <a:p>
            <a:r>
              <a:rPr lang="de-DE" sz="1000" dirty="0" smtClean="0"/>
              <a:t>https://www.buzzfeed.com/benrosen/6-castles-that-cost-less-than-an-apartment-in-nyc</a:t>
            </a:r>
            <a:endParaRPr lang="de-DE" sz="1000" dirty="0"/>
          </a:p>
        </p:txBody>
      </p:sp>
      <p:sp>
        <p:nvSpPr>
          <p:cNvPr id="7" name="Textfeld 6"/>
          <p:cNvSpPr txBox="1"/>
          <p:nvPr/>
        </p:nvSpPr>
        <p:spPr>
          <a:xfrm>
            <a:off x="366877" y="3336966"/>
            <a:ext cx="2981965" cy="1938992"/>
          </a:xfrm>
          <a:prstGeom prst="rect">
            <a:avLst/>
          </a:prstGeom>
          <a:solidFill>
            <a:schemeClr val="bg1"/>
          </a:solidFill>
          <a:ln>
            <a:solidFill>
              <a:schemeClr val="tx1"/>
            </a:solidFill>
          </a:ln>
        </p:spPr>
        <p:txBody>
          <a:bodyPr wrap="square" rtlCol="0">
            <a:spAutoFit/>
          </a:bodyPr>
          <a:lstStyle/>
          <a:p>
            <a:r>
              <a:rPr lang="de-DE" b="1" dirty="0" smtClean="0"/>
              <a:t>Preis: $5,5 Millionen</a:t>
            </a:r>
          </a:p>
          <a:p>
            <a:r>
              <a:rPr lang="de-DE" b="1" dirty="0" smtClean="0"/>
              <a:t>Greenwich </a:t>
            </a:r>
            <a:r>
              <a:rPr lang="de-DE" b="1" dirty="0" err="1" smtClean="0"/>
              <a:t>Village</a:t>
            </a:r>
            <a:r>
              <a:rPr lang="de-DE" b="1" dirty="0" smtClean="0"/>
              <a:t>, New York City</a:t>
            </a:r>
          </a:p>
          <a:p>
            <a:endParaRPr lang="de-DE" dirty="0"/>
          </a:p>
        </p:txBody>
      </p:sp>
      <p:sp>
        <p:nvSpPr>
          <p:cNvPr id="8" name="Textfeld 7"/>
          <p:cNvSpPr txBox="1"/>
          <p:nvPr/>
        </p:nvSpPr>
        <p:spPr>
          <a:xfrm>
            <a:off x="4019926" y="3643745"/>
            <a:ext cx="4257176" cy="830997"/>
          </a:xfrm>
          <a:prstGeom prst="rect">
            <a:avLst/>
          </a:prstGeom>
          <a:solidFill>
            <a:schemeClr val="bg1"/>
          </a:solidFill>
          <a:ln>
            <a:solidFill>
              <a:schemeClr val="tx1"/>
            </a:solidFill>
          </a:ln>
        </p:spPr>
        <p:txBody>
          <a:bodyPr wrap="square" rtlCol="0">
            <a:spAutoFit/>
          </a:bodyPr>
          <a:lstStyle/>
          <a:p>
            <a:r>
              <a:rPr lang="de-DE" b="1" dirty="0" smtClean="0"/>
              <a:t>Preis: $4 Millionen, Mähren</a:t>
            </a:r>
          </a:p>
          <a:p>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smtClean="0"/>
              <a:t>Grundsteuer und Wohnraummangel</a:t>
            </a:r>
            <a:endParaRPr lang="de-DE" sz="4000" dirty="0"/>
          </a:p>
        </p:txBody>
      </p:sp>
      <p:sp>
        <p:nvSpPr>
          <p:cNvPr id="3" name="Inhaltsplatzhalter 2"/>
          <p:cNvSpPr>
            <a:spLocks noGrp="1"/>
          </p:cNvSpPr>
          <p:nvPr>
            <p:ph idx="1"/>
          </p:nvPr>
        </p:nvSpPr>
        <p:spPr>
          <a:xfrm>
            <a:off x="457200" y="1600201"/>
            <a:ext cx="4189869" cy="4476134"/>
          </a:xfrm>
        </p:spPr>
        <p:txBody>
          <a:bodyPr>
            <a:normAutofit fontScale="25000" lnSpcReduction="20000"/>
          </a:bodyPr>
          <a:lstStyle/>
          <a:p>
            <a:pPr>
              <a:buNone/>
            </a:pPr>
            <a:r>
              <a:rPr lang="de-DE" sz="8000" dirty="0" smtClean="0"/>
              <a:t>Problem:</a:t>
            </a:r>
          </a:p>
          <a:p>
            <a:pPr>
              <a:buFont typeface="Arial" pitchFamily="34" charset="0"/>
              <a:buChar char="•"/>
            </a:pPr>
            <a:r>
              <a:rPr lang="de-DE" sz="8000" dirty="0" smtClean="0"/>
              <a:t>Hohe Nachfrage an (bezahlbarem) Wohnraum</a:t>
            </a:r>
          </a:p>
          <a:p>
            <a:pPr lvl="0">
              <a:buNone/>
            </a:pPr>
            <a:r>
              <a:rPr lang="de-DE" sz="8000" dirty="0" smtClean="0"/>
              <a:t>Wirkung einer Gebäudesteuer:</a:t>
            </a:r>
          </a:p>
          <a:p>
            <a:pPr>
              <a:buFont typeface="Arial" pitchFamily="34" charset="0"/>
              <a:buChar char="•"/>
            </a:pPr>
            <a:r>
              <a:rPr lang="de-DE" sz="8000" dirty="0" smtClean="0"/>
              <a:t>Bau von Wohnraum wird höher besteuert</a:t>
            </a:r>
          </a:p>
          <a:p>
            <a:pPr>
              <a:buNone/>
            </a:pPr>
            <a:r>
              <a:rPr lang="de-DE" sz="8000" dirty="0" smtClean="0"/>
              <a:t>Wirkung einer Bodensteuer:</a:t>
            </a:r>
          </a:p>
          <a:p>
            <a:pPr>
              <a:buFont typeface="Arial" pitchFamily="34" charset="0"/>
              <a:buChar char="•"/>
            </a:pPr>
            <a:r>
              <a:rPr lang="de-DE" sz="8000" dirty="0" smtClean="0"/>
              <a:t>Investitionen in Wohnraum führt </a:t>
            </a:r>
            <a:r>
              <a:rPr lang="de-DE" sz="8000" u="sng" dirty="0" smtClean="0"/>
              <a:t>nicht</a:t>
            </a:r>
            <a:r>
              <a:rPr lang="de-DE" sz="8000" dirty="0" smtClean="0"/>
              <a:t> zu einer höheren Besteuerung</a:t>
            </a:r>
          </a:p>
          <a:p>
            <a:pPr>
              <a:buFont typeface="Arial" pitchFamily="34" charset="0"/>
              <a:buChar char="•"/>
            </a:pPr>
            <a:r>
              <a:rPr lang="de-DE" sz="8000" dirty="0" smtClean="0"/>
              <a:t>Druck auf baureife Grundstücke wird erhöht</a:t>
            </a:r>
          </a:p>
          <a:p>
            <a:pPr>
              <a:buFont typeface="Arial" pitchFamily="34" charset="0"/>
              <a:buChar char="•"/>
            </a:pPr>
            <a:r>
              <a:rPr lang="de-DE" sz="8000" dirty="0" smtClean="0"/>
              <a:t>Der Anreiz zur Spekulation wird gesenkt, während der Anreiz für die Schaffung von Wohnraum steigt</a:t>
            </a:r>
          </a:p>
          <a:p>
            <a:pPr>
              <a:buFont typeface="Arial" pitchFamily="34" charset="0"/>
              <a:buChar char="•"/>
            </a:pPr>
            <a:endParaRPr lang="de-DE" sz="8000" dirty="0" smtClean="0"/>
          </a:p>
          <a:p>
            <a:endParaRPr lang="de-DE" dirty="0" smtClean="0"/>
          </a:p>
        </p:txBody>
      </p:sp>
      <p:sp>
        <p:nvSpPr>
          <p:cNvPr id="5" name="Textfeld 4"/>
          <p:cNvSpPr txBox="1"/>
          <p:nvPr/>
        </p:nvSpPr>
        <p:spPr>
          <a:xfrm>
            <a:off x="4647069" y="5250675"/>
            <a:ext cx="4714908" cy="214314"/>
          </a:xfrm>
          <a:prstGeom prst="rect">
            <a:avLst/>
          </a:prstGeom>
          <a:noFill/>
        </p:spPr>
        <p:txBody>
          <a:bodyPr wrap="square" rtlCol="0">
            <a:spAutoFit/>
          </a:bodyPr>
          <a:lstStyle/>
          <a:p>
            <a:r>
              <a:rPr lang="de-DE" sz="800" dirty="0" smtClean="0"/>
              <a:t>https://www.sueddeutsche.de/muenchen/tipps-fuer-die-wohnungssuche-in-muenchen-1.3990009</a:t>
            </a:r>
            <a:endParaRPr lang="de-DE" sz="800" dirty="0"/>
          </a:p>
        </p:txBody>
      </p:sp>
      <p:pic>
        <p:nvPicPr>
          <p:cNvPr id="38914" name="Picture 2" descr="Optimist"/>
          <p:cNvPicPr>
            <a:picLocks noChangeAspect="1" noChangeArrowheads="1"/>
          </p:cNvPicPr>
          <p:nvPr/>
        </p:nvPicPr>
        <p:blipFill>
          <a:blip r:embed="rId2" cstate="print"/>
          <a:srcRect/>
          <a:stretch>
            <a:fillRect/>
          </a:stretch>
        </p:blipFill>
        <p:spPr bwMode="auto">
          <a:xfrm>
            <a:off x="4865046" y="2464653"/>
            <a:ext cx="4039732" cy="2786022"/>
          </a:xfrm>
          <a:prstGeom prst="rect">
            <a:avLst/>
          </a:prstGeom>
          <a:noFill/>
        </p:spPr>
      </p:pic>
      <p:sp>
        <p:nvSpPr>
          <p:cNvPr id="6" name="Datumsplatzhalter 3"/>
          <p:cNvSpPr>
            <a:spLocks noGrp="1"/>
          </p:cNvSpPr>
          <p:nvPr>
            <p:ph type="dt" sz="half" idx="10"/>
          </p:nvPr>
        </p:nvSpPr>
        <p:spPr>
          <a:xfrm>
            <a:off x="469075" y="6356350"/>
            <a:ext cx="2133600" cy="365125"/>
          </a:xfrm>
        </p:spPr>
        <p:txBody>
          <a:bodyPr/>
          <a:lstStyle/>
          <a:p>
            <a:fld id="{92DAD4A6-0FF0-4944-901B-0832F647C596}" type="datetimeFigureOut">
              <a:rPr lang="de-DE" smtClean="0"/>
              <a:pPr/>
              <a:t>24.02.2020</a:t>
            </a:fld>
            <a:endParaRPr lang="de-DE" dirty="0"/>
          </a:p>
        </p:txBody>
      </p:sp>
      <p:sp>
        <p:nvSpPr>
          <p:cNvPr id="7" name="Foliennummernplatzhalter 5"/>
          <p:cNvSpPr>
            <a:spLocks noGrp="1"/>
          </p:cNvSpPr>
          <p:nvPr>
            <p:ph type="sldNum" sz="quarter" idx="12"/>
          </p:nvPr>
        </p:nvSpPr>
        <p:spPr>
          <a:xfrm>
            <a:off x="6565075" y="6356350"/>
            <a:ext cx="2133600" cy="365125"/>
          </a:xfrm>
        </p:spPr>
        <p:txBody>
          <a:bodyPr/>
          <a:lstStyle/>
          <a:p>
            <a:fld id="{69680D2A-8001-4F07-B440-11000DED4989}" type="slidenum">
              <a:rPr lang="de-DE" smtClean="0"/>
              <a:pPr/>
              <a:t>28</a:t>
            </a:fld>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smtClean="0"/>
              <a:t>Grundsteuer und Flächenverbrauch</a:t>
            </a:r>
            <a:endParaRPr lang="de-DE" sz="4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846966" y="2123316"/>
            <a:ext cx="4166926" cy="2720924"/>
          </a:xfrm>
          <a:prstGeom prst="rect">
            <a:avLst/>
          </a:prstGeom>
          <a:noFill/>
          <a:ln w="9525">
            <a:noFill/>
            <a:miter lim="800000"/>
            <a:headEnd/>
            <a:tailEnd/>
          </a:ln>
          <a:effectLst/>
        </p:spPr>
      </p:pic>
      <p:sp>
        <p:nvSpPr>
          <p:cNvPr id="6" name="Inhaltsplatzhalter 2"/>
          <p:cNvSpPr txBox="1">
            <a:spLocks/>
          </p:cNvSpPr>
          <p:nvPr/>
        </p:nvSpPr>
        <p:spPr>
          <a:xfrm>
            <a:off x="457200" y="1600201"/>
            <a:ext cx="4389766" cy="4040578"/>
          </a:xfrm>
          <a:prstGeom prst="rect">
            <a:avLst/>
          </a:prstGeom>
        </p:spPr>
        <p:txBody>
          <a:bodyPr vert="horz" lIns="0" tIns="0" rIns="0" bIns="0" rtlCol="0">
            <a:normAutofit fontScale="92500" lnSpcReduction="10000"/>
          </a:bodyPr>
          <a:lstStyle/>
          <a:p>
            <a:pPr marL="0" marR="0" lvl="0" indent="0" algn="l" defTabSz="914400" rtl="0" eaLnBrk="1" fontAlgn="auto" latinLnBrk="0" hangingPunct="1">
              <a:lnSpc>
                <a:spcPct val="100000"/>
              </a:lnSpc>
              <a:spcBef>
                <a:spcPts val="1000"/>
              </a:spcBef>
              <a:spcAft>
                <a:spcPts val="0"/>
              </a:spcAft>
              <a:buClr>
                <a:schemeClr val="tx2"/>
              </a:buClr>
              <a:buSzPct val="85000"/>
              <a:buFont typeface="Arial" pitchFamily="34" charset="0"/>
              <a:buNone/>
              <a:tabLst/>
              <a:defRPr/>
            </a:pPr>
            <a:r>
              <a:rPr kumimoji="0" lang="de-DE" sz="2100" b="0" i="0" u="none" strike="noStrike" kern="1200" cap="none" spc="0" normalizeH="0" baseline="0" noProof="0" dirty="0" smtClean="0">
                <a:ln>
                  <a:noFill/>
                </a:ln>
                <a:effectLst/>
                <a:uLnTx/>
                <a:uFillTx/>
                <a:latin typeface="+mn-lt"/>
                <a:ea typeface="+mn-ea"/>
                <a:cs typeface="Source Sans Pro"/>
              </a:rPr>
              <a:t>Problem: </a:t>
            </a:r>
          </a:p>
          <a:p>
            <a:pPr marL="0" marR="0" lvl="0" indent="0" algn="l" defTabSz="914400" rtl="0" eaLnBrk="1" fontAlgn="auto" latinLnBrk="0" hangingPunct="1">
              <a:lnSpc>
                <a:spcPct val="100000"/>
              </a:lnSpc>
              <a:spcBef>
                <a:spcPts val="1000"/>
              </a:spcBef>
              <a:spcAft>
                <a:spcPts val="0"/>
              </a:spcAft>
              <a:buClr>
                <a:schemeClr val="tx2"/>
              </a:buClr>
              <a:buSzPct val="85000"/>
              <a:buFont typeface="Arial" pitchFamily="34" charset="0"/>
              <a:buChar char="•"/>
              <a:tabLst/>
              <a:defRPr/>
            </a:pPr>
            <a:r>
              <a:rPr kumimoji="0" lang="de-DE" sz="2100" b="0" i="0" u="none" strike="noStrike" kern="1200" cap="none" spc="0" normalizeH="0" baseline="0" noProof="0" dirty="0" smtClean="0">
                <a:ln>
                  <a:noFill/>
                </a:ln>
                <a:effectLst/>
                <a:uLnTx/>
                <a:uFillTx/>
                <a:latin typeface="+mn-lt"/>
                <a:ea typeface="+mn-ea"/>
                <a:cs typeface="Source Sans Pro"/>
              </a:rPr>
              <a:t> In Deutschland werden</a:t>
            </a:r>
            <a:r>
              <a:rPr kumimoji="0" lang="de-DE" sz="2100" b="0" i="0" u="none" strike="noStrike" kern="1200" cap="none" spc="0" normalizeH="0" noProof="0" dirty="0" smtClean="0">
                <a:ln>
                  <a:noFill/>
                </a:ln>
                <a:effectLst/>
                <a:uLnTx/>
                <a:uFillTx/>
                <a:latin typeface="+mn-lt"/>
                <a:ea typeface="+mn-ea"/>
                <a:cs typeface="Source Sans Pro"/>
              </a:rPr>
              <a:t> täglich ca. 60 ha Fläche verbaut</a:t>
            </a:r>
          </a:p>
          <a:p>
            <a:pPr>
              <a:spcBef>
                <a:spcPts val="1000"/>
              </a:spcBef>
              <a:buClr>
                <a:schemeClr val="tx2"/>
              </a:buClr>
              <a:buSzPct val="85000"/>
            </a:pPr>
            <a:r>
              <a:rPr lang="de-DE" sz="2100" dirty="0" smtClean="0">
                <a:latin typeface="+mn-lt"/>
                <a:cs typeface="Source Sans Pro"/>
              </a:rPr>
              <a:t>Wirkung der Gebäudesteuer:</a:t>
            </a:r>
          </a:p>
          <a:p>
            <a:pPr marL="0" marR="0" lvl="0" indent="0" algn="l" defTabSz="914400" rtl="0" eaLnBrk="1" fontAlgn="auto" latinLnBrk="0" hangingPunct="1">
              <a:lnSpc>
                <a:spcPct val="100000"/>
              </a:lnSpc>
              <a:spcBef>
                <a:spcPts val="1000"/>
              </a:spcBef>
              <a:spcAft>
                <a:spcPts val="0"/>
              </a:spcAft>
              <a:buClr>
                <a:schemeClr val="tx2"/>
              </a:buClr>
              <a:buSzPct val="85000"/>
              <a:buFont typeface="Arial" pitchFamily="34" charset="0"/>
              <a:buChar char="•"/>
              <a:tabLst/>
              <a:defRPr/>
            </a:pPr>
            <a:r>
              <a:rPr kumimoji="0" lang="de-DE" sz="2100" b="0" i="0" u="none" strike="noStrike" kern="1200" cap="none" spc="0" normalizeH="0" baseline="0" noProof="0" dirty="0" smtClean="0">
                <a:ln>
                  <a:noFill/>
                </a:ln>
                <a:effectLst/>
                <a:uLnTx/>
                <a:uFillTx/>
                <a:latin typeface="+mn-lt"/>
                <a:ea typeface="+mn-ea"/>
                <a:cs typeface="Source Sans Pro"/>
              </a:rPr>
              <a:t> Wirkt sich negativ auf die Nutzung bestehender Flächen aus</a:t>
            </a:r>
            <a:r>
              <a:rPr kumimoji="0" lang="de-DE" sz="2100" b="0" i="0" u="none" strike="noStrike" kern="1200" cap="none" spc="0" normalizeH="0" noProof="0" dirty="0" smtClean="0">
                <a:ln>
                  <a:noFill/>
                </a:ln>
                <a:effectLst/>
                <a:uLnTx/>
                <a:uFillTx/>
                <a:latin typeface="+mn-lt"/>
                <a:ea typeface="+mn-ea"/>
                <a:cs typeface="Source Sans Pro"/>
              </a:rPr>
              <a:t> und fördert dadurch die übermäßige Ausweisung von Bauflächen und die Zersiedelung der Städte</a:t>
            </a:r>
            <a:endParaRPr kumimoji="0" lang="de-DE" sz="2100" b="0" i="0" u="none" strike="noStrike" kern="1200" cap="none" spc="0" normalizeH="0" baseline="0" noProof="0" dirty="0" smtClean="0">
              <a:ln>
                <a:noFill/>
              </a:ln>
              <a:effectLst/>
              <a:uLnTx/>
              <a:uFillTx/>
              <a:latin typeface="+mn-lt"/>
              <a:ea typeface="+mn-ea"/>
              <a:cs typeface="Source Sans Pro"/>
            </a:endParaRPr>
          </a:p>
          <a:p>
            <a:pPr marL="0" marR="0" lvl="0" indent="0" algn="l" defTabSz="914400" rtl="0" eaLnBrk="1" fontAlgn="auto" latinLnBrk="0" hangingPunct="1">
              <a:lnSpc>
                <a:spcPct val="100000"/>
              </a:lnSpc>
              <a:spcBef>
                <a:spcPts val="1000"/>
              </a:spcBef>
              <a:spcAft>
                <a:spcPts val="0"/>
              </a:spcAft>
              <a:buClr>
                <a:schemeClr val="tx2"/>
              </a:buClr>
              <a:buSzPct val="85000"/>
              <a:buFont typeface="Arial" pitchFamily="34" charset="0"/>
              <a:buNone/>
              <a:tabLst/>
              <a:defRPr/>
            </a:pPr>
            <a:r>
              <a:rPr kumimoji="0" lang="de-DE" sz="2100" b="0" i="0" u="none" strike="noStrike" kern="1200" cap="none" spc="0" normalizeH="0" baseline="0" noProof="0" dirty="0" smtClean="0">
                <a:ln>
                  <a:noFill/>
                </a:ln>
                <a:effectLst/>
                <a:uLnTx/>
                <a:uFillTx/>
                <a:latin typeface="+mn-lt"/>
                <a:ea typeface="+mn-ea"/>
                <a:cs typeface="Source Sans Pro"/>
              </a:rPr>
              <a:t>Wirkung der Bodensteuer:</a:t>
            </a:r>
          </a:p>
          <a:p>
            <a:pPr marL="0" marR="0" lvl="0" indent="0" algn="l" defTabSz="914400" rtl="0" eaLnBrk="1" fontAlgn="auto" latinLnBrk="0" hangingPunct="1">
              <a:lnSpc>
                <a:spcPct val="100000"/>
              </a:lnSpc>
              <a:spcBef>
                <a:spcPts val="1000"/>
              </a:spcBef>
              <a:spcAft>
                <a:spcPts val="0"/>
              </a:spcAft>
              <a:buClr>
                <a:schemeClr val="tx2"/>
              </a:buClr>
              <a:buSzPct val="85000"/>
              <a:buFont typeface="Arial" pitchFamily="34" charset="0"/>
              <a:buChar char="•"/>
              <a:tabLst/>
              <a:defRPr/>
            </a:pPr>
            <a:r>
              <a:rPr lang="de-DE" sz="2100" dirty="0" smtClean="0">
                <a:latin typeface="+mn-lt"/>
                <a:cs typeface="Source Sans Pro"/>
              </a:rPr>
              <a:t> Schafft Anreize bestehende Flächen besser zu nutzen und senkt somit den Neubedarf an Fläche</a:t>
            </a:r>
            <a:endParaRPr kumimoji="0" lang="de-DE" sz="2100" b="0" i="0" u="none" strike="noStrike" kern="1200" cap="none" spc="0" normalizeH="0" baseline="0" noProof="0" dirty="0" smtClean="0">
              <a:ln>
                <a:noFill/>
              </a:ln>
              <a:effectLst/>
              <a:uLnTx/>
              <a:uFillTx/>
              <a:latin typeface="+mn-lt"/>
              <a:ea typeface="+mn-ea"/>
              <a:cs typeface="Source Sans Pro"/>
            </a:endParaRPr>
          </a:p>
          <a:p>
            <a:pPr marL="0" marR="0" lvl="0" indent="0" algn="l" defTabSz="914400" rtl="0" eaLnBrk="1" fontAlgn="auto" latinLnBrk="0" hangingPunct="1">
              <a:lnSpc>
                <a:spcPct val="100000"/>
              </a:lnSpc>
              <a:spcBef>
                <a:spcPts val="1000"/>
              </a:spcBef>
              <a:spcAft>
                <a:spcPts val="0"/>
              </a:spcAft>
              <a:buClr>
                <a:schemeClr val="tx2"/>
              </a:buClr>
              <a:buSzPct val="85000"/>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Source Sans Pro"/>
              <a:ea typeface="+mn-ea"/>
              <a:cs typeface="Source Sans Pro"/>
            </a:endParaRPr>
          </a:p>
        </p:txBody>
      </p:sp>
      <p:sp>
        <p:nvSpPr>
          <p:cNvPr id="5" name="Rechteck 4"/>
          <p:cNvSpPr/>
          <p:nvPr/>
        </p:nvSpPr>
        <p:spPr>
          <a:xfrm>
            <a:off x="4846966" y="4929198"/>
            <a:ext cx="4297034" cy="338554"/>
          </a:xfrm>
          <a:prstGeom prst="rect">
            <a:avLst/>
          </a:prstGeom>
        </p:spPr>
        <p:txBody>
          <a:bodyPr wrap="square">
            <a:spAutoFit/>
          </a:bodyPr>
          <a:lstStyle/>
          <a:p>
            <a:r>
              <a:rPr lang="de-DE" sz="800" dirty="0" smtClean="0"/>
              <a:t>https://www.umweltbundesamt.de/daten/flaeche-boden-land-oekosysteme/flaeche/siedlungs-verkehrsflaeche#textpart-3</a:t>
            </a:r>
            <a:endParaRPr lang="de-DE" sz="800" dirty="0"/>
          </a:p>
        </p:txBody>
      </p:sp>
      <p:sp>
        <p:nvSpPr>
          <p:cNvPr id="7"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8"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29</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Vorstellung</a:t>
            </a:r>
            <a:endParaRPr lang="de-DE" dirty="0"/>
          </a:p>
        </p:txBody>
      </p:sp>
      <p:sp>
        <p:nvSpPr>
          <p:cNvPr id="3" name="Inhaltsplatzhalter 2"/>
          <p:cNvSpPr>
            <a:spLocks noGrp="1"/>
          </p:cNvSpPr>
          <p:nvPr>
            <p:ph idx="1"/>
          </p:nvPr>
        </p:nvSpPr>
        <p:spPr>
          <a:xfrm>
            <a:off x="457200" y="2707574"/>
            <a:ext cx="8229600" cy="3418588"/>
          </a:xfrm>
        </p:spPr>
        <p:txBody>
          <a:bodyPr>
            <a:normAutofit/>
          </a:bodyPr>
          <a:lstStyle/>
          <a:p>
            <a:pPr lvl="1">
              <a:buFont typeface="Arial" pitchFamily="34" charset="0"/>
              <a:buChar char="•"/>
            </a:pPr>
            <a:r>
              <a:rPr lang="de-DE" dirty="0" smtClean="0"/>
              <a:t>Wer seid ihr?</a:t>
            </a:r>
          </a:p>
          <a:p>
            <a:pPr lvl="1">
              <a:buFont typeface="Arial" pitchFamily="34" charset="0"/>
              <a:buChar char="•"/>
            </a:pPr>
            <a:r>
              <a:rPr lang="de-DE" dirty="0" smtClean="0"/>
              <a:t>Warum seid ihr heute hier?</a:t>
            </a:r>
          </a:p>
          <a:p>
            <a:pPr lvl="1">
              <a:buFont typeface="Arial" pitchFamily="34" charset="0"/>
              <a:buChar char="•"/>
            </a:pPr>
            <a:r>
              <a:rPr lang="de-DE" dirty="0" smtClean="0"/>
              <a:t>Was sind eure wichtigsten Fragen?</a:t>
            </a:r>
          </a:p>
        </p:txBody>
      </p:sp>
      <p:sp>
        <p:nvSpPr>
          <p:cNvPr id="5"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3</a:t>
            </a:fld>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428604"/>
            <a:ext cx="8229600" cy="990600"/>
          </a:xfrm>
        </p:spPr>
        <p:txBody>
          <a:bodyPr>
            <a:noAutofit/>
          </a:bodyPr>
          <a:lstStyle/>
          <a:p>
            <a:r>
              <a:rPr lang="de-DE" dirty="0" smtClean="0"/>
              <a:t>Grundsteuer und Nachverdichtung</a:t>
            </a:r>
            <a:endParaRPr lang="de-DE" dirty="0"/>
          </a:p>
        </p:txBody>
      </p:sp>
      <p:sp>
        <p:nvSpPr>
          <p:cNvPr id="3" name="Inhaltsplatzhalter 2"/>
          <p:cNvSpPr>
            <a:spLocks noGrp="1"/>
          </p:cNvSpPr>
          <p:nvPr>
            <p:ph idx="1"/>
          </p:nvPr>
        </p:nvSpPr>
        <p:spPr>
          <a:xfrm>
            <a:off x="457200" y="1600201"/>
            <a:ext cx="8329642" cy="1971675"/>
          </a:xfrm>
        </p:spPr>
        <p:txBody>
          <a:bodyPr>
            <a:noAutofit/>
          </a:bodyPr>
          <a:lstStyle/>
          <a:p>
            <a:pPr lvl="0">
              <a:buNone/>
            </a:pPr>
            <a:r>
              <a:rPr lang="de-DE" sz="1600" dirty="0" smtClean="0"/>
              <a:t>Problem: </a:t>
            </a:r>
          </a:p>
          <a:p>
            <a:pPr lvl="0">
              <a:buFont typeface="Arial" pitchFamily="34" charset="0"/>
              <a:buChar char="•"/>
            </a:pPr>
            <a:r>
              <a:rPr lang="de-DE" sz="1600" dirty="0" smtClean="0"/>
              <a:t> Nachverdichtungspotenziale werden nicht genutzt (ca. 2,3 bis 2,7 Mio. in Deutschland nutzbar</a:t>
            </a:r>
            <a:r>
              <a:rPr lang="de-DE" sz="1600" cap="small" baseline="30000" dirty="0" smtClean="0"/>
              <a:t>1</a:t>
            </a:r>
            <a:r>
              <a:rPr lang="de-DE" sz="1600" dirty="0" smtClean="0"/>
              <a:t>)</a:t>
            </a:r>
          </a:p>
          <a:p>
            <a:pPr lvl="0">
              <a:buNone/>
            </a:pPr>
            <a:r>
              <a:rPr lang="de-DE" sz="1600" dirty="0" smtClean="0"/>
              <a:t>Wirkung der Gebäudesteuer:</a:t>
            </a:r>
          </a:p>
          <a:p>
            <a:pPr lvl="0">
              <a:buFont typeface="Arial" pitchFamily="34" charset="0"/>
              <a:buChar char="•"/>
            </a:pPr>
            <a:r>
              <a:rPr lang="de-DE" sz="1600" dirty="0" smtClean="0"/>
              <a:t> Wertvolle Grundstücke stehen unter keinem finanziellen Druck, aufgrund fehlender Anreize ist die Spekulation deutlich lukrativer</a:t>
            </a:r>
          </a:p>
          <a:p>
            <a:pPr lvl="0">
              <a:buNone/>
            </a:pPr>
            <a:r>
              <a:rPr lang="de-DE" sz="1600" dirty="0" smtClean="0"/>
              <a:t>Wirkung der Bodensteuer:</a:t>
            </a:r>
          </a:p>
          <a:p>
            <a:pPr lvl="0">
              <a:buFont typeface="Arial" pitchFamily="34" charset="0"/>
              <a:buChar char="•"/>
            </a:pPr>
            <a:r>
              <a:rPr lang="de-DE" sz="1600" dirty="0" smtClean="0"/>
              <a:t>Wertvolle (und zentrale) Brachflächen erhalten einen finanziellen Anreiz zur Nachverdichtung </a:t>
            </a:r>
          </a:p>
        </p:txBody>
      </p:sp>
      <p:pic>
        <p:nvPicPr>
          <p:cNvPr id="47106" name="Picture 2" descr="I:\Dokumentenaustausch zwischen MitarbeiterInnen\Julia Balz\Flächenverbrauch\Potsdam\Standort 1\DJI_0523_Potsdam_Yorckstrasse.JPG"/>
          <p:cNvPicPr>
            <a:picLocks noChangeAspect="1" noChangeArrowheads="1"/>
          </p:cNvPicPr>
          <p:nvPr/>
        </p:nvPicPr>
        <p:blipFill>
          <a:blip r:embed="rId3" cstate="print"/>
          <a:srcRect/>
          <a:stretch>
            <a:fillRect/>
          </a:stretch>
        </p:blipFill>
        <p:spPr bwMode="auto">
          <a:xfrm>
            <a:off x="2940837" y="3944988"/>
            <a:ext cx="3548077" cy="2365605"/>
          </a:xfrm>
          <a:prstGeom prst="rect">
            <a:avLst/>
          </a:prstGeom>
          <a:noFill/>
        </p:spPr>
      </p:pic>
      <p:sp>
        <p:nvSpPr>
          <p:cNvPr id="5" name="Textfeld 4"/>
          <p:cNvSpPr txBox="1"/>
          <p:nvPr/>
        </p:nvSpPr>
        <p:spPr>
          <a:xfrm>
            <a:off x="2940837" y="6310593"/>
            <a:ext cx="2286016" cy="261610"/>
          </a:xfrm>
          <a:prstGeom prst="rect">
            <a:avLst/>
          </a:prstGeom>
          <a:noFill/>
        </p:spPr>
        <p:txBody>
          <a:bodyPr wrap="square" rtlCol="0">
            <a:spAutoFit/>
          </a:bodyPr>
          <a:lstStyle/>
          <a:p>
            <a:r>
              <a:rPr lang="de-DE" sz="1100" dirty="0" smtClean="0"/>
              <a:t>Eigene Darstellung (NABU)</a:t>
            </a:r>
            <a:endParaRPr lang="de-DE" sz="1100" dirty="0"/>
          </a:p>
        </p:txBody>
      </p:sp>
      <p:sp>
        <p:nvSpPr>
          <p:cNvPr id="6" name="Rechteck 5"/>
          <p:cNvSpPr/>
          <p:nvPr/>
        </p:nvSpPr>
        <p:spPr>
          <a:xfrm>
            <a:off x="4357686" y="6488668"/>
            <a:ext cx="4572000" cy="369332"/>
          </a:xfrm>
          <a:prstGeom prst="rect">
            <a:avLst/>
          </a:prstGeom>
        </p:spPr>
        <p:txBody>
          <a:bodyPr>
            <a:spAutoFit/>
          </a:bodyPr>
          <a:lstStyle/>
          <a:p>
            <a:pPr lvl="0">
              <a:buNone/>
            </a:pPr>
            <a:r>
              <a:rPr lang="de-DE" sz="900" dirty="0" smtClean="0"/>
              <a:t>(</a:t>
            </a:r>
            <a:r>
              <a:rPr lang="de-DE" sz="900" cap="small" baseline="30000" dirty="0" smtClean="0"/>
              <a:t>1</a:t>
            </a:r>
            <a:r>
              <a:rPr lang="de-DE" sz="900" dirty="0" smtClean="0"/>
              <a:t> Quelle: </a:t>
            </a:r>
            <a:r>
              <a:rPr lang="de-DE" sz="900" dirty="0" smtClean="0">
                <a:hlinkClick r:id="rId4"/>
              </a:rPr>
              <a:t>https://www.bak.de/berufspolitik/bezahlbarer-wohnungsbau-fuer-alle-2/studie-tu-darmstadt-aufstockung-und-umnutzung-von-nichtwohngebaeuden-langfassung.pdf</a:t>
            </a:r>
            <a:r>
              <a:rPr lang="de-DE" sz="900" dirty="0" smtClean="0"/>
              <a:t> )</a:t>
            </a:r>
          </a:p>
        </p:txBody>
      </p:sp>
      <p:sp>
        <p:nvSpPr>
          <p:cNvPr id="7"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8"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30</a:t>
            </a:fld>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2"/>
          <p:cNvSpPr>
            <a:spLocks noGrp="1"/>
          </p:cNvSpPr>
          <p:nvPr>
            <p:ph type="title" idx="4294967295"/>
          </p:nvPr>
        </p:nvSpPr>
        <p:spPr>
          <a:xfrm>
            <a:off x="0" y="274638"/>
            <a:ext cx="8229600" cy="1143000"/>
          </a:xfrm>
        </p:spPr>
        <p:txBody>
          <a:bodyPr/>
          <a:lstStyle/>
          <a:p>
            <a:pPr algn="l" eaLnBrk="1" hangingPunct="1"/>
            <a:r>
              <a:rPr lang="de-DE" dirty="0"/>
              <a:t> </a:t>
            </a:r>
          </a:p>
        </p:txBody>
      </p:sp>
      <p:graphicFrame>
        <p:nvGraphicFramePr>
          <p:cNvPr id="2" name="Tabelle 1"/>
          <p:cNvGraphicFramePr>
            <a:graphicFrameLocks noGrp="1"/>
          </p:cNvGraphicFramePr>
          <p:nvPr>
            <p:extLst>
              <p:ext uri="{D42A27DB-BD31-4B8C-83A1-F6EECF244321}">
                <p14:modId xmlns="" xmlns:p14="http://schemas.microsoft.com/office/powerpoint/2010/main" val="4137455606"/>
              </p:ext>
            </p:extLst>
          </p:nvPr>
        </p:nvGraphicFramePr>
        <p:xfrm>
          <a:off x="11876" y="1416684"/>
          <a:ext cx="9132124" cy="5394960"/>
        </p:xfrm>
        <a:graphic>
          <a:graphicData uri="http://schemas.openxmlformats.org/drawingml/2006/table">
            <a:tbl>
              <a:tblPr firstRow="1" bandRow="1">
                <a:tableStyleId>{5C22544A-7EE6-4342-B048-85BDC9FD1C3A}</a:tableStyleId>
              </a:tblPr>
              <a:tblGrid>
                <a:gridCol w="4554170">
                  <a:extLst>
                    <a:ext uri="{9D8B030D-6E8A-4147-A177-3AD203B41FA5}">
                      <a16:colId xmlns="" xmlns:a16="http://schemas.microsoft.com/office/drawing/2014/main" val="20000"/>
                    </a:ext>
                  </a:extLst>
                </a:gridCol>
                <a:gridCol w="4577954">
                  <a:extLst>
                    <a:ext uri="{9D8B030D-6E8A-4147-A177-3AD203B41FA5}">
                      <a16:colId xmlns="" xmlns:a16="http://schemas.microsoft.com/office/drawing/2014/main" val="20001"/>
                    </a:ext>
                  </a:extLst>
                </a:gridCol>
              </a:tblGrid>
              <a:tr h="275957">
                <a:tc>
                  <a:txBody>
                    <a:bodyPr/>
                    <a:lstStyle/>
                    <a:p>
                      <a:pPr algn="ctr"/>
                      <a:r>
                        <a:rPr lang="de-DE" dirty="0"/>
                        <a:t>Gebäudesteuer</a:t>
                      </a:r>
                    </a:p>
                  </a:txBody>
                  <a:tcPr/>
                </a:tc>
                <a:tc>
                  <a:txBody>
                    <a:bodyPr/>
                    <a:lstStyle/>
                    <a:p>
                      <a:pPr algn="ctr"/>
                      <a:r>
                        <a:rPr lang="de-DE" dirty="0"/>
                        <a:t>Bodensteuer</a:t>
                      </a:r>
                    </a:p>
                  </a:txBody>
                  <a:tcPr/>
                </a:tc>
                <a:extLst>
                  <a:ext uri="{0D108BD9-81ED-4DB2-BD59-A6C34878D82A}">
                    <a16:rowId xmlns="" xmlns:a16="http://schemas.microsoft.com/office/drawing/2014/main" val="10000"/>
                  </a:ext>
                </a:extLst>
              </a:tr>
              <a:tr h="689893">
                <a:tc>
                  <a:txBody>
                    <a:bodyPr/>
                    <a:lstStyle/>
                    <a:p>
                      <a:pPr marL="0" indent="0">
                        <a:buFont typeface="Wingdings" charset="0"/>
                        <a:buNone/>
                      </a:pPr>
                      <a:r>
                        <a:rPr lang="de-DE" b="1" dirty="0"/>
                        <a:t>Steuer auf privat geschaffenes Vermögen</a:t>
                      </a:r>
                    </a:p>
                  </a:txBody>
                  <a:tcPr/>
                </a:tc>
                <a:tc>
                  <a:txBody>
                    <a:bodyPr/>
                    <a:lstStyle/>
                    <a:p>
                      <a:pPr marL="0" indent="0">
                        <a:buFont typeface="Wingdings" charset="0"/>
                        <a:buNone/>
                      </a:pPr>
                      <a:r>
                        <a:rPr lang="de-DE" b="1" dirty="0"/>
                        <a:t>Steuer auf den Wert, der Privaten an dem von der Allgemeinheit geschaffenen Vermögen zufließt</a:t>
                      </a:r>
                    </a:p>
                  </a:txBody>
                  <a:tcPr/>
                </a:tc>
                <a:extLst>
                  <a:ext uri="{0D108BD9-81ED-4DB2-BD59-A6C34878D82A}">
                    <a16:rowId xmlns="" xmlns:a16="http://schemas.microsoft.com/office/drawing/2014/main" val="892393930"/>
                  </a:ext>
                </a:extLst>
              </a:tr>
              <a:tr h="896861">
                <a:tc>
                  <a:txBody>
                    <a:bodyPr/>
                    <a:lstStyle/>
                    <a:p>
                      <a:r>
                        <a:rPr lang="de-DE" dirty="0"/>
                        <a:t>Bestraft/verteuert</a:t>
                      </a:r>
                      <a:r>
                        <a:rPr lang="de-DE" baseline="0" dirty="0"/>
                        <a:t> Investitionen</a:t>
                      </a:r>
                    </a:p>
                    <a:p>
                      <a:pPr marL="285750" indent="-285750">
                        <a:buFont typeface="Wingdings" charset="0"/>
                        <a:buChar char="è"/>
                      </a:pPr>
                      <a:r>
                        <a:rPr lang="de-DE" sz="1800" kern="1200" dirty="0">
                          <a:solidFill>
                            <a:schemeClr val="dk1"/>
                          </a:solidFill>
                          <a:latin typeface="+mn-lt"/>
                          <a:ea typeface="+mn-ea"/>
                          <a:cs typeface="+mn-cs"/>
                          <a:sym typeface="Wingdings"/>
                        </a:rPr>
                        <a:t>Angebotsverknappung</a:t>
                      </a:r>
                    </a:p>
                    <a:p>
                      <a:pPr marL="285750" indent="-285750">
                        <a:buFont typeface="Wingdings" charset="0"/>
                        <a:buChar char="è"/>
                      </a:pPr>
                      <a:r>
                        <a:rPr lang="de-DE" sz="1800" kern="1200" dirty="0">
                          <a:solidFill>
                            <a:schemeClr val="dk1"/>
                          </a:solidFill>
                          <a:latin typeface="+mn-lt"/>
                          <a:ea typeface="+mn-ea"/>
                          <a:cs typeface="+mn-cs"/>
                          <a:sym typeface="Wingdings"/>
                        </a:rPr>
                        <a:t>Bodenpreise und Kaltmieten steigen</a:t>
                      </a:r>
                    </a:p>
                  </a:txBody>
                  <a:tcPr/>
                </a:tc>
                <a:tc>
                  <a:txBody>
                    <a:bodyPr/>
                    <a:lstStyle/>
                    <a:p>
                      <a:r>
                        <a:rPr lang="de-DE" dirty="0"/>
                        <a:t>Neutral</a:t>
                      </a:r>
                      <a:r>
                        <a:rPr lang="de-DE" baseline="0" dirty="0"/>
                        <a:t> gegenüber Investitionen</a:t>
                      </a:r>
                    </a:p>
                    <a:p>
                      <a:pPr marL="285750" indent="-285750">
                        <a:buFont typeface="Wingdings" charset="0"/>
                        <a:buChar char="è"/>
                      </a:pPr>
                      <a:r>
                        <a:rPr lang="de-DE" sz="1800" kern="1200" dirty="0">
                          <a:solidFill>
                            <a:schemeClr val="dk1"/>
                          </a:solidFill>
                          <a:latin typeface="+mn-lt"/>
                          <a:ea typeface="+mn-ea"/>
                          <a:cs typeface="+mn-cs"/>
                          <a:sym typeface="Wingdings"/>
                        </a:rPr>
                        <a:t>Keine Angebotsverknappung</a:t>
                      </a:r>
                    </a:p>
                    <a:p>
                      <a:pPr marL="285750" indent="-285750">
                        <a:buFont typeface="Wingdings" charset="0"/>
                        <a:buChar char="è"/>
                      </a:pPr>
                      <a:r>
                        <a:rPr lang="de-DE" sz="1800" kern="1200" dirty="0">
                          <a:solidFill>
                            <a:schemeClr val="dk1"/>
                          </a:solidFill>
                          <a:latin typeface="+mn-lt"/>
                          <a:ea typeface="+mn-ea"/>
                          <a:cs typeface="+mn-cs"/>
                          <a:sym typeface="Wingdings"/>
                        </a:rPr>
                        <a:t>Keine Preiserhöhung</a:t>
                      </a:r>
                    </a:p>
                    <a:p>
                      <a:pPr marL="285750" indent="-285750">
                        <a:buFont typeface="Wingdings" charset="0"/>
                        <a:buChar char="è"/>
                      </a:pPr>
                      <a:r>
                        <a:rPr lang="de-DE" sz="1800" b="1" kern="1200" dirty="0">
                          <a:solidFill>
                            <a:schemeClr val="dk1"/>
                          </a:solidFill>
                          <a:latin typeface="+mn-lt"/>
                          <a:ea typeface="+mn-ea"/>
                          <a:cs typeface="+mn-cs"/>
                          <a:sym typeface="Wingdings"/>
                        </a:rPr>
                        <a:t>Neutrale/Reine Fiskalsteuer</a:t>
                      </a:r>
                      <a:endParaRPr lang="de-DE" b="1" dirty="0"/>
                    </a:p>
                  </a:txBody>
                  <a:tcPr/>
                </a:tc>
                <a:extLst>
                  <a:ext uri="{0D108BD9-81ED-4DB2-BD59-A6C34878D82A}">
                    <a16:rowId xmlns="" xmlns:a16="http://schemas.microsoft.com/office/drawing/2014/main" val="10001"/>
                  </a:ext>
                </a:extLst>
              </a:tr>
              <a:tr h="11388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Belohnt</a:t>
                      </a:r>
                      <a:r>
                        <a:rPr lang="de-DE" baseline="0" dirty="0"/>
                        <a:t> </a:t>
                      </a:r>
                      <a:r>
                        <a:rPr lang="de-DE" dirty="0"/>
                        <a:t>Investitionszurückhaltung und</a:t>
                      </a:r>
                    </a:p>
                    <a:p>
                      <a:r>
                        <a:rPr lang="de-DE" baseline="0" dirty="0"/>
                        <a:t>Spekulation / konterkariert Stadtplanung</a:t>
                      </a:r>
                    </a:p>
                    <a:p>
                      <a:pPr marL="285750" marR="0" lvl="0" indent="-285750" algn="l" defTabSz="457200" rtl="0" eaLnBrk="1" fontAlgn="auto" latinLnBrk="0" hangingPunct="1">
                        <a:lnSpc>
                          <a:spcPct val="100000"/>
                        </a:lnSpc>
                        <a:spcBef>
                          <a:spcPts val="0"/>
                        </a:spcBef>
                        <a:spcAft>
                          <a:spcPts val="0"/>
                        </a:spcAft>
                        <a:buClrTx/>
                        <a:buSzTx/>
                        <a:buFont typeface="Wingdings" charset="0"/>
                        <a:buChar char="è"/>
                        <a:tabLst/>
                        <a:defRPr/>
                      </a:pPr>
                      <a:r>
                        <a:rPr lang="de-DE" sz="1800" kern="1200" dirty="0">
                          <a:solidFill>
                            <a:schemeClr val="dk1"/>
                          </a:solidFill>
                          <a:latin typeface="+mn-lt"/>
                          <a:ea typeface="+mn-ea"/>
                          <a:cs typeface="+mn-cs"/>
                          <a:sym typeface="Wingdings"/>
                        </a:rPr>
                        <a:t>Angebotsverknappung</a:t>
                      </a:r>
                    </a:p>
                    <a:p>
                      <a:pPr marL="285750" indent="-285750">
                        <a:buFont typeface="Wingdings" charset="0"/>
                        <a:buChar char="è"/>
                      </a:pPr>
                      <a:r>
                        <a:rPr lang="de-DE" sz="1800" kern="1200" dirty="0">
                          <a:solidFill>
                            <a:schemeClr val="dk1"/>
                          </a:solidFill>
                          <a:latin typeface="+mn-lt"/>
                          <a:ea typeface="+mn-ea"/>
                          <a:cs typeface="+mn-cs"/>
                          <a:sym typeface="Wingdings"/>
                        </a:rPr>
                        <a:t>Bodenpreise und Kaltmieten steigen</a:t>
                      </a:r>
                    </a:p>
                    <a:p>
                      <a:pPr marL="285750" indent="-285750">
                        <a:buFont typeface="Wingdings" charset="0"/>
                        <a:buChar char="è"/>
                      </a:pPr>
                      <a:r>
                        <a:rPr lang="de-DE" sz="1800" b="1" kern="1200" dirty="0">
                          <a:solidFill>
                            <a:schemeClr val="dk1"/>
                          </a:solidFill>
                          <a:latin typeface="+mn-lt"/>
                          <a:ea typeface="+mn-ea"/>
                          <a:cs typeface="+mn-cs"/>
                          <a:sym typeface="Wingdings"/>
                        </a:rPr>
                        <a:t>Negative Lenkungseffekte</a:t>
                      </a:r>
                      <a:endParaRPr lang="de-DE" b="1" dirty="0"/>
                    </a:p>
                  </a:txBody>
                  <a:tcPr/>
                </a:tc>
                <a:tc>
                  <a:txBody>
                    <a:bodyPr/>
                    <a:lstStyle/>
                    <a:p>
                      <a:r>
                        <a:rPr lang="de-DE" baseline="0" dirty="0"/>
                        <a:t>Verteuert Investitionszurückhaltung und Spekulation / unterstützt Stadtplanung</a:t>
                      </a:r>
                    </a:p>
                    <a:p>
                      <a:pPr marL="285750" indent="-285750">
                        <a:buFont typeface="Wingdings" charset="0"/>
                        <a:buChar char="è"/>
                      </a:pPr>
                      <a:r>
                        <a:rPr lang="de-DE" sz="1800" kern="1200" dirty="0">
                          <a:solidFill>
                            <a:schemeClr val="dk1"/>
                          </a:solidFill>
                          <a:latin typeface="+mn-lt"/>
                          <a:ea typeface="+mn-ea"/>
                          <a:cs typeface="+mn-cs"/>
                          <a:sym typeface="Wingdings"/>
                        </a:rPr>
                        <a:t>Angebotserhöhung</a:t>
                      </a:r>
                    </a:p>
                    <a:p>
                      <a:pPr marL="285750" indent="-285750">
                        <a:buFont typeface="Wingdings" charset="0"/>
                        <a:buChar char="è"/>
                      </a:pPr>
                      <a:r>
                        <a:rPr lang="de-DE" sz="1800" kern="1200" dirty="0">
                          <a:solidFill>
                            <a:schemeClr val="dk1"/>
                          </a:solidFill>
                          <a:latin typeface="+mn-lt"/>
                          <a:ea typeface="+mn-ea"/>
                          <a:cs typeface="+mn-cs"/>
                          <a:sym typeface="Wingdings"/>
                        </a:rPr>
                        <a:t>Bodenpreise</a:t>
                      </a:r>
                      <a:r>
                        <a:rPr lang="de-DE" sz="1800" kern="1200" baseline="0" dirty="0">
                          <a:solidFill>
                            <a:schemeClr val="dk1"/>
                          </a:solidFill>
                          <a:latin typeface="+mn-lt"/>
                          <a:ea typeface="+mn-ea"/>
                          <a:cs typeface="+mn-cs"/>
                          <a:sym typeface="Wingdings"/>
                        </a:rPr>
                        <a:t> und Kaltmieten gedämpft</a:t>
                      </a:r>
                      <a:endParaRPr lang="de-DE" sz="1800" kern="1200" dirty="0">
                        <a:solidFill>
                          <a:schemeClr val="dk1"/>
                        </a:solidFill>
                        <a:latin typeface="+mn-lt"/>
                        <a:ea typeface="+mn-ea"/>
                        <a:cs typeface="+mn-cs"/>
                        <a:sym typeface="Wingdings"/>
                      </a:endParaRPr>
                    </a:p>
                    <a:p>
                      <a:pPr marL="285750" indent="-285750">
                        <a:buFont typeface="Wingdings" charset="0"/>
                        <a:buChar char="è"/>
                      </a:pPr>
                      <a:r>
                        <a:rPr lang="de-DE" sz="1800" b="1" kern="1200" dirty="0">
                          <a:solidFill>
                            <a:schemeClr val="dk1"/>
                          </a:solidFill>
                          <a:latin typeface="+mn-lt"/>
                          <a:ea typeface="+mn-ea"/>
                          <a:cs typeface="+mn-cs"/>
                          <a:sym typeface="Wingdings"/>
                        </a:rPr>
                        <a:t>„Super-neutrale“ Steuer</a:t>
                      </a:r>
                      <a:endParaRPr lang="de-DE" b="1" dirty="0"/>
                    </a:p>
                  </a:txBody>
                  <a:tcPr/>
                </a:tc>
                <a:extLst>
                  <a:ext uri="{0D108BD9-81ED-4DB2-BD59-A6C34878D82A}">
                    <a16:rowId xmlns="" xmlns:a16="http://schemas.microsoft.com/office/drawing/2014/main" val="10002"/>
                  </a:ext>
                </a:extLst>
              </a:tr>
              <a:tr h="1103828">
                <a:tc>
                  <a:txBody>
                    <a:bodyPr/>
                    <a:lstStyle/>
                    <a:p>
                      <a:pPr marL="0" indent="0">
                        <a:buFont typeface="Wingdings" charset="0"/>
                        <a:buNone/>
                      </a:pPr>
                      <a:r>
                        <a:rPr lang="de-DE" b="0" dirty="0"/>
                        <a:t>Datenaufwändig</a:t>
                      </a:r>
                    </a:p>
                    <a:p>
                      <a:pPr marL="0" indent="0">
                        <a:buFont typeface="Wingdings" charset="0"/>
                        <a:buNone/>
                      </a:pPr>
                      <a:r>
                        <a:rPr lang="de-DE" b="0" dirty="0"/>
                        <a:t>Erfordert wiederholt Steuererklärungen</a:t>
                      </a:r>
                    </a:p>
                    <a:p>
                      <a:pPr marL="0" indent="0">
                        <a:buFont typeface="Wingdings" charset="0"/>
                        <a:buNone/>
                      </a:pPr>
                      <a:r>
                        <a:rPr lang="de-DE" b="0" dirty="0"/>
                        <a:t>Hohe Streitanfälligkeit</a:t>
                      </a:r>
                    </a:p>
                    <a:p>
                      <a:pPr marL="0" indent="0">
                        <a:buFont typeface="Wingdings" charset="0"/>
                        <a:buNone/>
                      </a:pPr>
                      <a:r>
                        <a:rPr lang="de-DE" b="0" dirty="0"/>
                        <a:t>Zweifelhafte Begründung und Folgerichtigkeit</a:t>
                      </a:r>
                    </a:p>
                    <a:p>
                      <a:pPr marL="0" indent="0">
                        <a:buFont typeface="Wingdings" charset="0"/>
                        <a:buNone/>
                      </a:pPr>
                      <a:r>
                        <a:rPr lang="de-DE" b="0" dirty="0"/>
                        <a:t>Mitunter schwer verständlich / nachvollziehbar</a:t>
                      </a:r>
                    </a:p>
                  </a:txBody>
                  <a:tcPr/>
                </a:tc>
                <a:tc>
                  <a:txBody>
                    <a:bodyPr/>
                    <a:lstStyle/>
                    <a:p>
                      <a:pPr marL="0" indent="0">
                        <a:buFont typeface="Wingdings" charset="0"/>
                        <a:buNone/>
                      </a:pPr>
                      <a:r>
                        <a:rPr lang="de-DE" b="0" dirty="0"/>
                        <a:t>Datensparsam</a:t>
                      </a:r>
                    </a:p>
                    <a:p>
                      <a:pPr marL="0" indent="0">
                        <a:buFont typeface="Wingdings" charset="0"/>
                        <a:buNone/>
                      </a:pPr>
                      <a:r>
                        <a:rPr lang="de-DE" b="0" dirty="0"/>
                        <a:t>Kommt ohne Steuererklärungen aus</a:t>
                      </a:r>
                    </a:p>
                    <a:p>
                      <a:pPr marL="0" indent="0">
                        <a:buFont typeface="Wingdings" charset="0"/>
                        <a:buNone/>
                      </a:pPr>
                      <a:r>
                        <a:rPr lang="de-DE" b="0" dirty="0"/>
                        <a:t>Geringe Streitanfälligkeit</a:t>
                      </a:r>
                    </a:p>
                    <a:p>
                      <a:pPr marL="0" indent="0">
                        <a:buFont typeface="Wingdings" charset="0"/>
                        <a:buNone/>
                      </a:pPr>
                      <a:r>
                        <a:rPr lang="de-DE" b="0" dirty="0"/>
                        <a:t>Begründung klar, Folgerichtigkeit unstrittig</a:t>
                      </a:r>
                    </a:p>
                    <a:p>
                      <a:pPr marL="0" indent="0">
                        <a:buFont typeface="Wingdings" charset="0"/>
                        <a:buNone/>
                      </a:pPr>
                      <a:r>
                        <a:rPr lang="de-DE" b="0" dirty="0"/>
                        <a:t>Leicht verständlich / nachvollziehbar</a:t>
                      </a:r>
                    </a:p>
                  </a:txBody>
                  <a:tcPr/>
                </a:tc>
                <a:extLst>
                  <a:ext uri="{0D108BD9-81ED-4DB2-BD59-A6C34878D82A}">
                    <a16:rowId xmlns="" xmlns:a16="http://schemas.microsoft.com/office/drawing/2014/main" val="620058823"/>
                  </a:ext>
                </a:extLst>
              </a:tr>
            </a:tbl>
          </a:graphicData>
        </a:graphic>
      </p:graphicFrame>
      <p:sp>
        <p:nvSpPr>
          <p:cNvPr id="9" name="Titel 2">
            <a:extLst>
              <a:ext uri="{FF2B5EF4-FFF2-40B4-BE49-F238E27FC236}">
                <a16:creationId xmlns="" xmlns:a16="http://schemas.microsoft.com/office/drawing/2014/main" id="{9B3EABD7-0F09-C44C-B39B-C56A80E796A4}"/>
              </a:ext>
            </a:extLst>
          </p:cNvPr>
          <p:cNvSpPr txBox="1">
            <a:spLocks/>
          </p:cNvSpPr>
          <p:nvPr/>
        </p:nvSpPr>
        <p:spPr>
          <a:xfrm>
            <a:off x="605642" y="794782"/>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r>
              <a:rPr lang="de-DE" sz="3200" b="1" dirty="0"/>
              <a:t>Vergleich Gebäude-/Bodensteuer</a:t>
            </a:r>
          </a:p>
        </p:txBody>
      </p:sp>
    </p:spTree>
    <p:extLst>
      <p:ext uri="{BB962C8B-B14F-4D97-AF65-F5344CB8AC3E}">
        <p14:creationId xmlns="" xmlns:p14="http://schemas.microsoft.com/office/powerpoint/2010/main" val="4039311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Zusammenfassung Block  1</a:t>
            </a:r>
            <a:endParaRPr lang="de-DE" dirty="0"/>
          </a:p>
        </p:txBody>
      </p:sp>
      <p:sp>
        <p:nvSpPr>
          <p:cNvPr id="3" name="Inhaltsplatzhalter 2"/>
          <p:cNvSpPr>
            <a:spLocks noGrp="1"/>
          </p:cNvSpPr>
          <p:nvPr>
            <p:ph idx="1"/>
          </p:nvPr>
        </p:nvSpPr>
        <p:spPr>
          <a:xfrm>
            <a:off x="357158" y="2054431"/>
            <a:ext cx="8329642" cy="1231693"/>
          </a:xfrm>
        </p:spPr>
        <p:txBody>
          <a:bodyPr/>
          <a:lstStyle/>
          <a:p>
            <a:r>
              <a:rPr lang="de-DE" sz="2000" dirty="0" smtClean="0"/>
              <a:t>Eine Reform der Grundsteuer könnte zur Lösung bodenpolitischer Problem beitragen </a:t>
            </a:r>
          </a:p>
          <a:p>
            <a:r>
              <a:rPr lang="de-DE" sz="2000" dirty="0" smtClean="0"/>
              <a:t>Die Reform der Bundespolitik tut dies nicht</a:t>
            </a:r>
          </a:p>
          <a:p>
            <a:r>
              <a:rPr lang="de-DE" sz="2000" dirty="0" smtClean="0"/>
              <a:t>Eine Bodensteuer könnte die notwendige bodenpolitische Wende voran treiben</a:t>
            </a:r>
          </a:p>
          <a:p>
            <a:pPr marL="0" lvl="0" indent="0" defTabSz="914400" eaLnBrk="1" fontAlgn="auto" hangingPunct="1">
              <a:spcBef>
                <a:spcPts val="1000"/>
              </a:spcBef>
              <a:spcAft>
                <a:spcPts val="0"/>
              </a:spcAft>
              <a:buClr>
                <a:schemeClr val="tx2"/>
              </a:buClr>
              <a:buSzPct val="85000"/>
              <a:buNone/>
              <a:defRPr/>
            </a:pPr>
            <a:endParaRPr lang="de-DE" sz="2000" dirty="0" smtClean="0"/>
          </a:p>
          <a:p>
            <a:pPr marL="0" lvl="0" indent="0" defTabSz="914400" eaLnBrk="1" fontAlgn="auto" hangingPunct="1">
              <a:spcBef>
                <a:spcPts val="1000"/>
              </a:spcBef>
              <a:spcAft>
                <a:spcPts val="0"/>
              </a:spcAft>
              <a:buClr>
                <a:schemeClr val="tx2"/>
              </a:buClr>
              <a:buSzPct val="85000"/>
              <a:buNone/>
              <a:defRPr/>
            </a:pPr>
            <a:r>
              <a:rPr lang="de-DE" sz="2000" dirty="0" smtClean="0"/>
              <a:t>In Block 2 lernen wir mehr darüber, </a:t>
            </a:r>
          </a:p>
          <a:p>
            <a:r>
              <a:rPr lang="de-DE" sz="2000" dirty="0" smtClean="0"/>
              <a:t>welche Auswirkungen die Reform des Bundes hat</a:t>
            </a:r>
          </a:p>
          <a:p>
            <a:r>
              <a:rPr lang="de-DE" sz="2000" dirty="0" smtClean="0"/>
              <a:t>wie die Bodenwertsteuer in </a:t>
            </a:r>
            <a:r>
              <a:rPr lang="de-DE" sz="2000" dirty="0" smtClean="0"/>
              <a:t>den Ländern </a:t>
            </a:r>
            <a:r>
              <a:rPr lang="de-DE" sz="2000" dirty="0" smtClean="0"/>
              <a:t>umgesetzt werden kann</a:t>
            </a:r>
          </a:p>
          <a:p>
            <a:r>
              <a:rPr lang="de-DE" sz="2000" dirty="0" smtClean="0"/>
              <a:t>welche Positionen die Parteien und Verbände vertreten</a:t>
            </a:r>
          </a:p>
          <a:p>
            <a:endParaRPr lang="de-DE" sz="2000" dirty="0" smtClean="0"/>
          </a:p>
          <a:p>
            <a:endParaRPr lang="de-DE" sz="20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32</a:t>
            </a:fld>
            <a:endParaRPr lang="de-DE"/>
          </a:p>
        </p:txBody>
      </p:sp>
      <p:sp>
        <p:nvSpPr>
          <p:cNvPr id="9" name="Inhaltsplatzhalter 2"/>
          <p:cNvSpPr txBox="1">
            <a:spLocks/>
          </p:cNvSpPr>
          <p:nvPr/>
        </p:nvSpPr>
        <p:spPr>
          <a:xfrm>
            <a:off x="357158" y="3629025"/>
            <a:ext cx="8229600" cy="1952987"/>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1000"/>
              </a:spcBef>
              <a:spcAft>
                <a:spcPts val="0"/>
              </a:spcAft>
              <a:buClr>
                <a:schemeClr val="tx2"/>
              </a:buClr>
              <a:buSzPct val="85000"/>
              <a:tabLst/>
              <a:defRPr/>
            </a:pPr>
            <a:endParaRPr lang="de-DE" sz="20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716977"/>
            <a:ext cx="8229600" cy="1143000"/>
          </a:xfrm>
        </p:spPr>
        <p:txBody>
          <a:bodyPr/>
          <a:lstStyle/>
          <a:p>
            <a:r>
              <a:rPr lang="de-DE" dirty="0" smtClean="0"/>
              <a:t>Block 2: Die nächsten Schritte der Neuregelung</a:t>
            </a:r>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80D2A-8001-4F07-B440-11000DED4989}" type="slidenum">
              <a:rPr lang="de-DE" smtClean="0"/>
              <a:pPr/>
              <a:t>33</a:t>
            </a:fld>
            <a:endParaRPr lang="de-D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686897"/>
          </a:xfrm>
        </p:spPr>
        <p:txBody>
          <a:bodyPr>
            <a:normAutofit/>
          </a:bodyPr>
          <a:lstStyle/>
          <a:p>
            <a:r>
              <a:rPr lang="de-DE" dirty="0" smtClean="0"/>
              <a:t>Wie geht es weiter?</a:t>
            </a:r>
            <a:endParaRPr lang="de-DE" dirty="0"/>
          </a:p>
        </p:txBody>
      </p:sp>
      <p:sp>
        <p:nvSpPr>
          <p:cNvPr id="3" name="Inhaltsplatzhalter 2"/>
          <p:cNvSpPr>
            <a:spLocks noGrp="1"/>
          </p:cNvSpPr>
          <p:nvPr>
            <p:ph idx="1"/>
          </p:nvPr>
        </p:nvSpPr>
        <p:spPr>
          <a:xfrm>
            <a:off x="457200" y="2434441"/>
            <a:ext cx="8229600" cy="3691721"/>
          </a:xfrm>
        </p:spPr>
        <p:txBody>
          <a:bodyPr>
            <a:normAutofit/>
          </a:bodyPr>
          <a:lstStyle/>
          <a:p>
            <a:pPr>
              <a:buFont typeface="Arial" pitchFamily="34" charset="0"/>
              <a:buChar char="•"/>
            </a:pPr>
            <a:r>
              <a:rPr lang="de-DE" dirty="0" smtClean="0"/>
              <a:t>Entscheidungen über das Grundsteuermodell werden in den Bundesländern im ersten Halbjahr 2020 erfolgen</a:t>
            </a:r>
          </a:p>
          <a:p>
            <a:pPr>
              <a:buFont typeface="Arial" pitchFamily="34" charset="0"/>
              <a:buChar char="•"/>
            </a:pPr>
            <a:r>
              <a:rPr lang="de-DE" dirty="0" smtClean="0"/>
              <a:t>Ab dem 01.01.2025 wird die Grundsteuer nach dem neuen Modell erhoben</a:t>
            </a:r>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a:xfrm>
            <a:off x="3124200" y="6356350"/>
            <a:ext cx="2895600" cy="365125"/>
          </a:xfr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34</a:t>
            </a:fld>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1"/>
            <a:ext cx="4471990" cy="4003157"/>
          </a:xfrm>
        </p:spPr>
        <p:txBody>
          <a:bodyPr>
            <a:noAutofit/>
          </a:bodyPr>
          <a:lstStyle/>
          <a:p>
            <a:r>
              <a:rPr lang="de-DE" sz="1800" dirty="0" smtClean="0"/>
              <a:t>Ländern, die die Nutzung der Öffnungsklausel angekündigt haben:</a:t>
            </a:r>
          </a:p>
          <a:p>
            <a:pPr lvl="1"/>
            <a:r>
              <a:rPr lang="de-DE" sz="1600" dirty="0" smtClean="0"/>
              <a:t>Bayern</a:t>
            </a:r>
          </a:p>
          <a:p>
            <a:r>
              <a:rPr lang="de-DE" sz="1800" dirty="0" smtClean="0"/>
              <a:t>Länder, die die Prüfung der Klausel angekündigt haben:</a:t>
            </a:r>
          </a:p>
          <a:p>
            <a:pPr lvl="1"/>
            <a:r>
              <a:rPr lang="de-DE" sz="1600" dirty="0" smtClean="0"/>
              <a:t>Baden-Württemberg, Niedersachsen, Nordrhein-Westfalen, Hamburg, Hessen, Sachsen, Sachsen-Anhalt</a:t>
            </a:r>
          </a:p>
          <a:p>
            <a:r>
              <a:rPr lang="de-DE" sz="1800" dirty="0" smtClean="0"/>
              <a:t>Länder, die sich zum Bundesmodell bekannt haben/ keine Prüfung der Klausel angekündigt haben:</a:t>
            </a:r>
          </a:p>
          <a:p>
            <a:pPr lvl="1"/>
            <a:r>
              <a:rPr lang="de-DE" sz="1600" dirty="0" smtClean="0"/>
              <a:t>Berlin, Brandenburg, Bremen, Mecklenburg-Vorpommern, Saarland, Schleswig-Holstein, Thüringen, Rheinland-Pfalz</a:t>
            </a:r>
            <a:endParaRPr lang="de-DE" sz="1600" dirty="0"/>
          </a:p>
        </p:txBody>
      </p:sp>
      <p:sp>
        <p:nvSpPr>
          <p:cNvPr id="5" name="Rechteck 4"/>
          <p:cNvSpPr/>
          <p:nvPr/>
        </p:nvSpPr>
        <p:spPr>
          <a:xfrm>
            <a:off x="4132006" y="6257836"/>
            <a:ext cx="3775587" cy="600164"/>
          </a:xfrm>
          <a:prstGeom prst="rect">
            <a:avLst/>
          </a:prstGeom>
        </p:spPr>
        <p:txBody>
          <a:bodyPr wrap="square">
            <a:spAutoFit/>
          </a:bodyPr>
          <a:lstStyle/>
          <a:p>
            <a:r>
              <a:rPr lang="de-DE" sz="1100" dirty="0" smtClean="0"/>
              <a:t>https://de.wikipedia.org/wiki/Bundesrat_(Deutschland)#/media/Datei:Zusammensetzung_des_deutschen_Bundesrates.svg</a:t>
            </a:r>
            <a:endParaRPr lang="de-DE" sz="1100" dirty="0"/>
          </a:p>
        </p:txBody>
      </p:sp>
      <p:sp>
        <p:nvSpPr>
          <p:cNvPr id="6" name="Titel 1"/>
          <p:cNvSpPr txBox="1">
            <a:spLocks/>
          </p:cNvSpPr>
          <p:nvPr/>
        </p:nvSpPr>
        <p:spPr>
          <a:xfrm>
            <a:off x="357158" y="427038"/>
            <a:ext cx="8482042"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de-DE" sz="3600" spc="-100" dirty="0" smtClean="0">
                <a:latin typeface="Source Sans Pro"/>
                <a:ea typeface="+mj-ea"/>
                <a:cs typeface="Source Sans Pro"/>
              </a:rPr>
              <a:t>Positionen der Bundesländer</a:t>
            </a:r>
            <a:endParaRPr lang="de-DE" sz="3600" spc="-100" dirty="0">
              <a:latin typeface="Source Sans Pro"/>
              <a:ea typeface="+mj-ea"/>
              <a:cs typeface="Source Sans Pro"/>
            </a:endParaRPr>
          </a:p>
        </p:txBody>
      </p:sp>
      <p:pic>
        <p:nvPicPr>
          <p:cNvPr id="54275" name="Picture 3"/>
          <p:cNvPicPr>
            <a:picLocks noChangeAspect="1" noChangeArrowheads="1"/>
          </p:cNvPicPr>
          <p:nvPr/>
        </p:nvPicPr>
        <p:blipFill>
          <a:blip r:embed="rId3"/>
          <a:srcRect/>
          <a:stretch>
            <a:fillRect/>
          </a:stretch>
        </p:blipFill>
        <p:spPr bwMode="auto">
          <a:xfrm>
            <a:off x="5143504" y="1428736"/>
            <a:ext cx="3672904" cy="4829188"/>
          </a:xfrm>
          <a:prstGeom prst="rect">
            <a:avLst/>
          </a:prstGeom>
          <a:noFill/>
          <a:ln w="9525">
            <a:noFill/>
            <a:miter lim="800000"/>
            <a:headEnd/>
            <a:tailEnd/>
          </a:ln>
          <a:effectLst/>
        </p:spPr>
      </p:pic>
      <p:sp>
        <p:nvSpPr>
          <p:cNvPr id="7"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a:p>
        </p:txBody>
      </p:sp>
      <p:sp>
        <p:nvSpPr>
          <p:cNvPr id="8" name="Fußzeilenplatzhalter 4"/>
          <p:cNvSpPr>
            <a:spLocks noGrp="1"/>
          </p:cNvSpPr>
          <p:nvPr>
            <p:ph type="ftr" sz="quarter" idx="11"/>
          </p:nvPr>
        </p:nvSpPr>
        <p:spPr>
          <a:xfrm>
            <a:off x="3124200" y="6356350"/>
            <a:ext cx="2895600" cy="365125"/>
          </a:xfrm>
        </p:spPr>
        <p:txBody>
          <a:bodyPr/>
          <a:lstStyle/>
          <a:p>
            <a:endParaRPr lang="de-DE" dirty="0"/>
          </a:p>
        </p:txBody>
      </p:sp>
      <p:sp>
        <p:nvSpPr>
          <p:cNvPr id="9"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35</a:t>
            </a:fld>
            <a:endParaRPr lang="de-D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10638"/>
            <a:ext cx="8229600" cy="906999"/>
          </a:xfrm>
        </p:spPr>
        <p:txBody>
          <a:bodyPr/>
          <a:lstStyle/>
          <a:p>
            <a:r>
              <a:rPr lang="de-DE" sz="3200" dirty="0" smtClean="0"/>
              <a:t>Inhaltliche Positionen in Hessen</a:t>
            </a:r>
            <a:endParaRPr lang="de-DE" sz="3200" dirty="0"/>
          </a:p>
        </p:txBody>
      </p:sp>
      <p:sp>
        <p:nvSpPr>
          <p:cNvPr id="3" name="Inhaltsplatzhalter 2"/>
          <p:cNvSpPr>
            <a:spLocks noGrp="1"/>
          </p:cNvSpPr>
          <p:nvPr>
            <p:ph idx="1"/>
          </p:nvPr>
        </p:nvSpPr>
        <p:spPr>
          <a:xfrm>
            <a:off x="457200" y="1600200"/>
            <a:ext cx="8229600" cy="4289961"/>
          </a:xfrm>
        </p:spPr>
        <p:txBody>
          <a:bodyPr/>
          <a:lstStyle/>
          <a:p>
            <a:pPr>
              <a:buFont typeface="Arial" pitchFamily="34" charset="0"/>
              <a:buChar char="•"/>
            </a:pPr>
            <a:r>
              <a:rPr lang="de-DE" sz="2000" dirty="0" smtClean="0"/>
              <a:t>Landesfinanzminister Schäfer (CDU): bevorzugt das Flächenmodell, sieht Höhe der Grundsteuer als zu gering für eine effektive Bodenwertsteuer an, </a:t>
            </a:r>
            <a:r>
              <a:rPr lang="de-DE" sz="2000" dirty="0" err="1" smtClean="0"/>
              <a:t>StS</a:t>
            </a:r>
            <a:r>
              <a:rPr lang="de-DE" sz="2000" dirty="0" smtClean="0"/>
              <a:t> Worms sieht Flächenmodell als Alternative</a:t>
            </a:r>
          </a:p>
          <a:p>
            <a:pPr>
              <a:buFont typeface="Arial" pitchFamily="34" charset="0"/>
              <a:buChar char="•"/>
            </a:pPr>
            <a:r>
              <a:rPr lang="de-DE" sz="2000" dirty="0" smtClean="0"/>
              <a:t>SPD: favorisiert die Grundsteuer C zum Kampf gegen Bodenspekulationen</a:t>
            </a:r>
          </a:p>
          <a:p>
            <a:pPr>
              <a:buFont typeface="Arial" pitchFamily="34" charset="0"/>
              <a:buChar char="•"/>
            </a:pPr>
            <a:r>
              <a:rPr lang="de-DE" sz="2000" dirty="0" smtClean="0"/>
              <a:t>FDP: favorisiert Flächenmodell</a:t>
            </a:r>
          </a:p>
          <a:p>
            <a:pPr>
              <a:buFont typeface="Arial" pitchFamily="34" charset="0"/>
              <a:buChar char="•"/>
            </a:pPr>
            <a:r>
              <a:rPr lang="de-DE" sz="2000" dirty="0" smtClean="0"/>
              <a:t>Hessische Industrie- und Handelskammertag, Haus &amp; Grund Hessen, </a:t>
            </a:r>
            <a:r>
              <a:rPr lang="de-DE" sz="2000" dirty="0" err="1" smtClean="0"/>
              <a:t>VdW</a:t>
            </a:r>
            <a:r>
              <a:rPr lang="de-DE" sz="2000" dirty="0" smtClean="0"/>
              <a:t> </a:t>
            </a:r>
            <a:r>
              <a:rPr lang="de-DE" sz="2000" dirty="0" err="1" smtClean="0"/>
              <a:t>südwest</a:t>
            </a:r>
            <a:r>
              <a:rPr lang="de-DE" sz="2000" dirty="0" smtClean="0"/>
              <a:t>: werben für Flächenmodell</a:t>
            </a:r>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80D2A-8001-4F07-B440-11000DED4989}" type="slidenum">
              <a:rPr lang="de-DE" smtClean="0"/>
              <a:pPr/>
              <a:t>36</a:t>
            </a:fld>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10638"/>
            <a:ext cx="8229600" cy="906999"/>
          </a:xfrm>
        </p:spPr>
        <p:txBody>
          <a:bodyPr/>
          <a:lstStyle/>
          <a:p>
            <a:r>
              <a:rPr lang="de-DE" sz="3200" dirty="0" smtClean="0"/>
              <a:t>Koalitionsvertrag CDU-Grüne</a:t>
            </a:r>
            <a:endParaRPr lang="de-DE" sz="3200" dirty="0"/>
          </a:p>
        </p:txBody>
      </p:sp>
      <p:sp>
        <p:nvSpPr>
          <p:cNvPr id="3" name="Inhaltsplatzhalter 2"/>
          <p:cNvSpPr>
            <a:spLocks noGrp="1"/>
          </p:cNvSpPr>
          <p:nvPr>
            <p:ph idx="1"/>
          </p:nvPr>
        </p:nvSpPr>
        <p:spPr/>
        <p:txBody>
          <a:bodyPr/>
          <a:lstStyle/>
          <a:p>
            <a:pPr>
              <a:buFont typeface="Arial" pitchFamily="34" charset="0"/>
              <a:buChar char="•"/>
            </a:pPr>
            <a:r>
              <a:rPr lang="de-DE" sz="2000" dirty="0" smtClean="0"/>
              <a:t>„Wir setzen uns mit Nachdruck dafür ein, dass die Grundsteuer als eigenständiges Finanzierungsinstrument für die Kommunen erhalten bleibt. Dazu ist nach den Vorgaben des Bundesverfassungsgerichts eine Neubewertung des Grundvermögens erforderlich. Gemeinsam mit den anderen Ländern setzen wir uns für eine möglichst einfach umsetzbare Neuregelung ein, die das Steueraufkommen sichert sowie Eigentümer und Mieter nicht unangemessen belastet“</a:t>
            </a:r>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37</a:t>
            </a:fld>
            <a:endParaRPr lang="de-DE"/>
          </a:p>
        </p:txBody>
      </p:sp>
      <p:sp>
        <p:nvSpPr>
          <p:cNvPr id="12" name="Rechteck 11"/>
          <p:cNvSpPr/>
          <p:nvPr/>
        </p:nvSpPr>
        <p:spPr>
          <a:xfrm>
            <a:off x="2911533" y="6464072"/>
            <a:ext cx="4572000" cy="215444"/>
          </a:xfrm>
          <a:prstGeom prst="rect">
            <a:avLst/>
          </a:prstGeom>
        </p:spPr>
        <p:txBody>
          <a:bodyPr>
            <a:spAutoFit/>
          </a:bodyPr>
          <a:lstStyle/>
          <a:p>
            <a:r>
              <a:rPr lang="de-DE" sz="800" dirty="0" smtClean="0"/>
              <a:t>https://janson-karikatur.de/tag/die-gruenen/</a:t>
            </a:r>
            <a:endParaRPr lang="de-DE" sz="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10638"/>
            <a:ext cx="8229600" cy="906999"/>
          </a:xfrm>
        </p:spPr>
        <p:txBody>
          <a:bodyPr/>
          <a:lstStyle/>
          <a:p>
            <a:r>
              <a:rPr lang="de-DE" sz="3200" dirty="0" smtClean="0"/>
              <a:t>Inhaltliche Positionen in Rheinland-Pfalz</a:t>
            </a:r>
            <a:endParaRPr lang="de-DE" sz="3200" dirty="0"/>
          </a:p>
        </p:txBody>
      </p:sp>
      <p:sp>
        <p:nvSpPr>
          <p:cNvPr id="3" name="Inhaltsplatzhalter 2"/>
          <p:cNvSpPr>
            <a:spLocks noGrp="1"/>
          </p:cNvSpPr>
          <p:nvPr>
            <p:ph idx="1"/>
          </p:nvPr>
        </p:nvSpPr>
        <p:spPr/>
        <p:txBody>
          <a:bodyPr/>
          <a:lstStyle/>
          <a:p>
            <a:pPr>
              <a:buFont typeface="Arial" pitchFamily="34" charset="0"/>
              <a:buChar char="•"/>
            </a:pPr>
            <a:r>
              <a:rPr lang="de-DE" sz="2000" dirty="0" smtClean="0"/>
              <a:t>Koalitionsvertrag SPD, FDP &amp; Grüne: „Insofern muss eine Reform das Aufkommen sichern, verfassungsfest sein, bürokratisch handhabbar, und keine wesentliche Mehrbelastung des Einzelnen darstellen“</a:t>
            </a:r>
          </a:p>
          <a:p>
            <a:pPr>
              <a:buFont typeface="Arial" pitchFamily="34" charset="0"/>
              <a:buChar char="•"/>
            </a:pPr>
            <a:r>
              <a:rPr lang="de-DE" sz="2000" dirty="0" smtClean="0"/>
              <a:t>Ampel-Koalition: bekennt sich zum Bundesmodell</a:t>
            </a:r>
          </a:p>
          <a:p>
            <a:pPr>
              <a:buFont typeface="Arial" pitchFamily="34" charset="0"/>
              <a:buChar char="•"/>
            </a:pPr>
            <a:r>
              <a:rPr lang="de-DE" sz="2000" dirty="0" smtClean="0"/>
              <a:t>CDU: favorisiert Flächenmodell</a:t>
            </a:r>
          </a:p>
          <a:p>
            <a:pPr>
              <a:buFont typeface="Arial" pitchFamily="34" charset="0"/>
              <a:buChar char="•"/>
            </a:pPr>
            <a:r>
              <a:rPr lang="de-DE" sz="2000" dirty="0" smtClean="0"/>
              <a:t>AFD: für die Abschaffung, favorisiert Flächenmodell</a:t>
            </a:r>
          </a:p>
          <a:p>
            <a:pPr>
              <a:buFont typeface="Arial" pitchFamily="34" charset="0"/>
              <a:buChar char="•"/>
            </a:pPr>
            <a:r>
              <a:rPr lang="de-DE" sz="2000" dirty="0" smtClean="0"/>
              <a:t>Bund Deutscher Steuerzahler – Pro Flächenmodell – Wünscht Entscheidung erst 2021 nach möglichem Regierungswechseln</a:t>
            </a:r>
          </a:p>
          <a:p>
            <a:pPr>
              <a:buFont typeface="Arial" pitchFamily="34" charset="0"/>
              <a:buChar char="•"/>
            </a:pPr>
            <a:endParaRPr lang="de-DE" sz="2000" dirty="0" smtClean="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80D2A-8001-4F07-B440-11000DED4989}" type="slidenum">
              <a:rPr lang="de-DE" smtClean="0"/>
              <a:pPr/>
              <a:t>38</a:t>
            </a:fld>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10638"/>
            <a:ext cx="8229600" cy="906999"/>
          </a:xfrm>
        </p:spPr>
        <p:txBody>
          <a:bodyPr/>
          <a:lstStyle/>
          <a:p>
            <a:r>
              <a:rPr lang="de-DE" sz="3200" dirty="0" smtClean="0"/>
              <a:t>Inhaltliche Positionen im Saarland</a:t>
            </a:r>
            <a:endParaRPr lang="de-DE" sz="3200" dirty="0"/>
          </a:p>
        </p:txBody>
      </p:sp>
      <p:sp>
        <p:nvSpPr>
          <p:cNvPr id="3" name="Inhaltsplatzhalter 2"/>
          <p:cNvSpPr>
            <a:spLocks noGrp="1"/>
          </p:cNvSpPr>
          <p:nvPr>
            <p:ph idx="1"/>
          </p:nvPr>
        </p:nvSpPr>
        <p:spPr/>
        <p:txBody>
          <a:bodyPr/>
          <a:lstStyle/>
          <a:p>
            <a:pPr>
              <a:buFont typeface="Arial" pitchFamily="34" charset="0"/>
              <a:buChar char="•"/>
            </a:pPr>
            <a:r>
              <a:rPr lang="de-DE" sz="2000" dirty="0" smtClean="0"/>
              <a:t>Finanzminister Peter Strobel: kein Bedarf für Öffnungsklausel, Lage soll einfließen</a:t>
            </a:r>
          </a:p>
          <a:p>
            <a:pPr>
              <a:buFont typeface="Arial" pitchFamily="34" charset="0"/>
              <a:buChar char="•"/>
            </a:pPr>
            <a:r>
              <a:rPr lang="de-DE" sz="2000" dirty="0" smtClean="0"/>
              <a:t>Große Koalition: sieht keinen Bedarf für Öffnungsklausel</a:t>
            </a:r>
          </a:p>
          <a:p>
            <a:pPr>
              <a:buFont typeface="Arial" pitchFamily="34" charset="0"/>
              <a:buChar char="•"/>
            </a:pPr>
            <a:r>
              <a:rPr lang="de-DE" sz="2000" dirty="0" smtClean="0"/>
              <a:t>SPD: Fordert wertabhängiges Modell – SPD-Saarlouis pro Bodenwertsteuer</a:t>
            </a:r>
          </a:p>
          <a:p>
            <a:pPr>
              <a:buFont typeface="Arial" pitchFamily="34" charset="0"/>
              <a:buChar char="•"/>
            </a:pPr>
            <a:endParaRPr lang="de-DE" sz="2000" dirty="0" smtClean="0"/>
          </a:p>
          <a:p>
            <a:pPr>
              <a:buFont typeface="Arial" pitchFamily="34" charset="0"/>
              <a:buChar char="•"/>
            </a:pPr>
            <a:endParaRPr lang="de-DE" sz="2000" dirty="0" smtClean="0"/>
          </a:p>
          <a:p>
            <a:pPr>
              <a:buFont typeface="Arial" pitchFamily="34" charset="0"/>
              <a:buChar char="•"/>
            </a:pPr>
            <a:endParaRPr lang="de-DE" sz="2000" dirty="0" smtClean="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80D2A-8001-4F07-B440-11000DED4989}" type="slidenum">
              <a:rPr lang="de-DE" smtClean="0"/>
              <a:pPr/>
              <a:t>39</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EE332C02-DF60-4326-9A7E-BA820D61FC9F}" type="slidenum">
              <a:rPr lang="de-DE" smtClean="0"/>
              <a:pPr>
                <a:defRPr/>
              </a:pPr>
              <a:t>4</a:t>
            </a:fld>
            <a:endParaRPr lang="de-DE"/>
          </a:p>
        </p:txBody>
      </p:sp>
      <p:sp>
        <p:nvSpPr>
          <p:cNvPr id="5" name="Rechteck 4"/>
          <p:cNvSpPr/>
          <p:nvPr/>
        </p:nvSpPr>
        <p:spPr>
          <a:xfrm>
            <a:off x="345989" y="6524368"/>
            <a:ext cx="6376087" cy="24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sz="1600" dirty="0" smtClean="0">
              <a:solidFill>
                <a:schemeClr val="tx1"/>
              </a:solidFill>
            </a:endParaRPr>
          </a:p>
        </p:txBody>
      </p:sp>
      <p:sp>
        <p:nvSpPr>
          <p:cNvPr id="7" name="Titel 1"/>
          <p:cNvSpPr txBox="1">
            <a:spLocks/>
          </p:cNvSpPr>
          <p:nvPr/>
        </p:nvSpPr>
        <p:spPr>
          <a:xfrm>
            <a:off x="457200" y="274638"/>
            <a:ext cx="8229600" cy="1082660"/>
          </a:xfrm>
          <a:prstGeom prst="rect">
            <a:avLst/>
          </a:prstGeom>
        </p:spPr>
        <p:txBody>
          <a:bodyPr anchor="b"/>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200" spc="-100" dirty="0" smtClean="0">
                <a:latin typeface="Source Sans Pro"/>
                <a:ea typeface="+mj-ea"/>
                <a:cs typeface="Source Sans Pro"/>
              </a:rPr>
              <a:t>Bündnis Grundsteuer: Zeitgemäß!</a:t>
            </a:r>
            <a:endParaRPr lang="de-DE" sz="3200" spc="-100" dirty="0">
              <a:latin typeface="Source Sans Pro"/>
              <a:ea typeface="+mj-ea"/>
              <a:cs typeface="Source Sans Pro"/>
            </a:endParaRPr>
          </a:p>
        </p:txBody>
      </p:sp>
      <p:sp>
        <p:nvSpPr>
          <p:cNvPr id="8" name="Rechteck 7"/>
          <p:cNvSpPr/>
          <p:nvPr/>
        </p:nvSpPr>
        <p:spPr>
          <a:xfrm>
            <a:off x="428596" y="5715016"/>
            <a:ext cx="8286808" cy="523220"/>
          </a:xfrm>
          <a:prstGeom prst="rect">
            <a:avLst/>
          </a:prstGeom>
        </p:spPr>
        <p:txBody>
          <a:bodyPr wrap="square">
            <a:spAutoFit/>
          </a:bodyPr>
          <a:lstStyle/>
          <a:p>
            <a:pPr algn="ctr">
              <a:spcBef>
                <a:spcPct val="20000"/>
              </a:spcBef>
              <a:buFont typeface="Arial" charset="0"/>
              <a:buNone/>
            </a:pPr>
            <a:r>
              <a:rPr lang="de-DE" sz="2800" b="1" dirty="0" smtClean="0">
                <a:latin typeface="Calibri" charset="0"/>
              </a:rPr>
              <a:t>www.grundsteuerreform.net</a:t>
            </a:r>
            <a:endParaRPr lang="de-DE" sz="2800" b="1" dirty="0">
              <a:latin typeface="Calibri" charset="0"/>
            </a:endParaRPr>
          </a:p>
        </p:txBody>
      </p:sp>
      <p:pic>
        <p:nvPicPr>
          <p:cNvPr id="1026" name="Picture 2"/>
          <p:cNvPicPr>
            <a:picLocks noChangeAspect="1" noChangeArrowheads="1"/>
          </p:cNvPicPr>
          <p:nvPr/>
        </p:nvPicPr>
        <p:blipFill>
          <a:blip r:embed="rId2"/>
          <a:srcRect b="3125"/>
          <a:stretch>
            <a:fillRect/>
          </a:stretch>
        </p:blipFill>
        <p:spPr bwMode="auto">
          <a:xfrm>
            <a:off x="571472" y="1285860"/>
            <a:ext cx="8228667" cy="4429156"/>
          </a:xfrm>
          <a:prstGeom prst="rect">
            <a:avLst/>
          </a:prstGeom>
          <a:noFill/>
          <a:ln w="9525">
            <a:noFill/>
            <a:miter lim="800000"/>
            <a:headEnd/>
            <a:tailEnd/>
          </a:ln>
          <a:effectLst/>
        </p:spPr>
      </p:pic>
      <p:sp>
        <p:nvSpPr>
          <p:cNvPr id="9" name="Datumsplatzhalter 3"/>
          <p:cNvSpPr txBox="1">
            <a:spLocks/>
          </p:cNvSpPr>
          <p:nvPr/>
        </p:nvSpPr>
        <p:spPr>
          <a:xfrm>
            <a:off x="457200" y="6356350"/>
            <a:ext cx="21336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DAD4A6-0FF0-4944-901B-0832F647C596}" type="datetimeFigureOut">
              <a:rPr kumimoji="0" lang="de-DE"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24.02.2020</a:t>
            </a:fld>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4</a:t>
            </a:fld>
            <a:endParaRPr lang="de-DE" dirty="0"/>
          </a:p>
        </p:txBody>
      </p:sp>
    </p:spTree>
    <p:extLst>
      <p:ext uri="{BB962C8B-B14F-4D97-AF65-F5344CB8AC3E}">
        <p14:creationId xmlns:p14="http://schemas.microsoft.com/office/powerpoint/2010/main" xmlns="" val="7906905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Debatte in Baden-Württemberg</a:t>
            </a:r>
            <a:endParaRPr lang="de-DE" dirty="0"/>
          </a:p>
        </p:txBody>
      </p:sp>
      <p:sp>
        <p:nvSpPr>
          <p:cNvPr id="3" name="Inhaltsplatzhalter 2"/>
          <p:cNvSpPr>
            <a:spLocks noGrp="1"/>
          </p:cNvSpPr>
          <p:nvPr>
            <p:ph idx="1"/>
          </p:nvPr>
        </p:nvSpPr>
        <p:spPr/>
        <p:txBody>
          <a:bodyPr/>
          <a:lstStyle/>
          <a:p>
            <a:pPr>
              <a:buFont typeface="Arial" pitchFamily="34" charset="0"/>
              <a:buChar char="•"/>
            </a:pPr>
            <a:r>
              <a:rPr lang="de-DE" sz="2400" dirty="0" smtClean="0"/>
              <a:t>In Baden-Württemberg stehen die Chancen für eine Bodenwertsteuer am Besten</a:t>
            </a:r>
          </a:p>
          <a:p>
            <a:pPr>
              <a:buFont typeface="Arial" pitchFamily="34" charset="0"/>
              <a:buChar char="•"/>
            </a:pPr>
            <a:r>
              <a:rPr lang="de-DE" sz="2400" dirty="0" smtClean="0"/>
              <a:t>Finanzministerin Sitzmann hat bereits ein ausgearbeitetes Bodenwertsteuergesetz vorgestellt</a:t>
            </a:r>
          </a:p>
          <a:p>
            <a:pPr>
              <a:buFont typeface="Arial" pitchFamily="34" charset="0"/>
              <a:buChar char="•"/>
            </a:pPr>
            <a:r>
              <a:rPr lang="de-DE" sz="2400" dirty="0" smtClean="0"/>
              <a:t>Dirk Löhr war in der Expertenrunde der Regierungskoalition zu Gast</a:t>
            </a:r>
          </a:p>
          <a:p>
            <a:pPr>
              <a:buFont typeface="Arial" pitchFamily="34" charset="0"/>
              <a:buChar char="•"/>
            </a:pPr>
            <a:r>
              <a:rPr lang="de-DE" sz="2400" dirty="0" smtClean="0"/>
              <a:t>Grundsteuer: Zeitgemäß! war im Dezember bei einer Anhörung der CDU-Fraktion zu Gast</a:t>
            </a:r>
          </a:p>
          <a:p>
            <a:pPr>
              <a:buFont typeface="Arial" pitchFamily="34" charset="0"/>
              <a:buChar char="•"/>
            </a:pPr>
            <a:r>
              <a:rPr lang="de-DE" sz="2400" dirty="0" smtClean="0"/>
              <a:t>Auch bei den Grünen war die Bodenwertsteuer Thema im Rahmen einer Fraktionsklausur </a:t>
            </a:r>
            <a:endParaRPr lang="de-DE" sz="24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80D2A-8001-4F07-B440-11000DED4989}" type="slidenum">
              <a:rPr lang="de-DE" smtClean="0"/>
              <a:pPr/>
              <a:t>40</a:t>
            </a:fld>
            <a:endParaRPr lang="de-D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p:spPr>
        <p:txBody>
          <a:bodyPr/>
          <a:lstStyle/>
          <a:p>
            <a:pPr>
              <a:buFont typeface="Arial" pitchFamily="34" charset="0"/>
              <a:buChar char="•"/>
            </a:pPr>
            <a:r>
              <a:rPr lang="de-DE" sz="2400" dirty="0" smtClean="0"/>
              <a:t>Grundsteuer: Zeitgemäß! ist bisher als bundesweiter Aufruf tätig, die Betreuung aller Bundesländer stellt den Aufruf vor einen erheblichen Mehraufwand, der nicht ohne den stärkeren Einsatz lokaler Kräfte bewältigt werden kann</a:t>
            </a:r>
          </a:p>
          <a:p>
            <a:pPr>
              <a:buFont typeface="Arial" pitchFamily="34" charset="0"/>
              <a:buChar char="•"/>
            </a:pPr>
            <a:r>
              <a:rPr lang="de-DE" sz="2400" dirty="0" smtClean="0"/>
              <a:t>Die hauptamtliche Stelle läuft aus, das Bündnis benötigt somit mehr ehrenamtliche Unterstützung als bisher</a:t>
            </a:r>
          </a:p>
          <a:p>
            <a:pPr>
              <a:buFont typeface="Arial" pitchFamily="34" charset="0"/>
              <a:buChar char="•"/>
            </a:pPr>
            <a:r>
              <a:rPr lang="de-DE" sz="2400" dirty="0" smtClean="0"/>
              <a:t>Das Bündnis wird stärker von der Eigeninitiative der Unterstützer*innen abhängen (Mehr dazu in Block 3 – Wie kann ich aktiv werden?)</a:t>
            </a:r>
          </a:p>
          <a:p>
            <a:pPr>
              <a:buFont typeface="Arial" pitchFamily="34" charset="0"/>
              <a:buChar char="•"/>
            </a:pPr>
            <a:endParaRPr lang="de-DE" sz="24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41</a:t>
            </a:fld>
            <a:endParaRPr lang="de-DE"/>
          </a:p>
        </p:txBody>
      </p:sp>
      <p:sp>
        <p:nvSpPr>
          <p:cNvPr id="9" name="Titel 1"/>
          <p:cNvSpPr>
            <a:spLocks noGrp="1"/>
          </p:cNvSpPr>
          <p:nvPr>
            <p:ph type="title"/>
          </p:nvPr>
        </p:nvSpPr>
        <p:spPr>
          <a:xfrm>
            <a:off x="457200" y="274638"/>
            <a:ext cx="8229600" cy="1143000"/>
          </a:xfrm>
        </p:spPr>
        <p:txBody>
          <a:bodyPr/>
          <a:lstStyle/>
          <a:p>
            <a:r>
              <a:rPr lang="de-DE" sz="3600" dirty="0" smtClean="0"/>
              <a:t>Wie geht die Arbeit für Grundsteuer: Zeitgemäß! weiter?</a:t>
            </a:r>
            <a:endParaRPr lang="de-DE"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Wie geht die Arbeit für Grundsteuer: Zeitgemäß! weiter?</a:t>
            </a:r>
            <a:endParaRPr lang="de-DE" sz="3600" dirty="0"/>
          </a:p>
        </p:txBody>
      </p:sp>
      <p:sp>
        <p:nvSpPr>
          <p:cNvPr id="3" name="Inhaltsplatzhalter 2"/>
          <p:cNvSpPr>
            <a:spLocks noGrp="1"/>
          </p:cNvSpPr>
          <p:nvPr>
            <p:ph idx="1"/>
          </p:nvPr>
        </p:nvSpPr>
        <p:spPr/>
        <p:txBody>
          <a:bodyPr/>
          <a:lstStyle/>
          <a:p>
            <a:pPr>
              <a:buFont typeface="Arial" pitchFamily="34" charset="0"/>
              <a:buChar char="•"/>
            </a:pPr>
            <a:r>
              <a:rPr lang="de-DE" sz="2400" dirty="0" smtClean="0"/>
              <a:t>Ziel ist es nun die Diskussion über die Länderöffnungsklausel anzuregen</a:t>
            </a:r>
          </a:p>
          <a:p>
            <a:pPr>
              <a:buFont typeface="Arial" pitchFamily="34" charset="0"/>
              <a:buChar char="•"/>
            </a:pPr>
            <a:r>
              <a:rPr lang="de-DE" sz="2400" dirty="0" smtClean="0"/>
              <a:t>Die Vorzüge der Bodenwertsteuer müssen kommuniziert werden (sowohl in der Politik, als auch in der Öffentlichkeit)</a:t>
            </a:r>
          </a:p>
          <a:p>
            <a:pPr>
              <a:buFont typeface="Arial" pitchFamily="34" charset="0"/>
              <a:buChar char="•"/>
            </a:pPr>
            <a:r>
              <a:rPr lang="de-DE" sz="2400" dirty="0" smtClean="0"/>
              <a:t>Zweifler und Kritiker müssen angesprochen und aufgeklärt werden</a:t>
            </a:r>
          </a:p>
          <a:p>
            <a:pPr>
              <a:buFont typeface="Arial" pitchFamily="34" charset="0"/>
              <a:buChar char="•"/>
            </a:pPr>
            <a:r>
              <a:rPr lang="de-DE" sz="2400" dirty="0" smtClean="0"/>
              <a:t>Fehlinformationen und Missverständnisse müssen aufgedeckt werden</a:t>
            </a:r>
          </a:p>
          <a:p>
            <a:pPr>
              <a:buFont typeface="Arial" pitchFamily="34" charset="0"/>
              <a:buChar char="•"/>
            </a:pPr>
            <a:r>
              <a:rPr lang="de-DE" sz="2400" dirty="0" smtClean="0"/>
              <a:t>Bestehende </a:t>
            </a:r>
            <a:r>
              <a:rPr lang="de-DE" sz="2400" dirty="0" smtClean="0"/>
              <a:t>Initiativen, wie die in Baden-Württemberg, </a:t>
            </a:r>
            <a:r>
              <a:rPr lang="de-DE" sz="2400" dirty="0" smtClean="0"/>
              <a:t>müssen unterstützt werden</a:t>
            </a:r>
          </a:p>
          <a:p>
            <a:pPr>
              <a:buFont typeface="Arial" pitchFamily="34" charset="0"/>
              <a:buChar char="•"/>
            </a:pPr>
            <a:endParaRPr lang="de-DE" sz="2400" dirty="0" smtClean="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80D2A-8001-4F07-B440-11000DED4989}" type="slidenum">
              <a:rPr lang="de-DE" smtClean="0"/>
              <a:pPr/>
              <a:t>42</a:t>
            </a:fld>
            <a:endParaRPr lang="de-D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Zusammenfassung Block  2</a:t>
            </a:r>
            <a:endParaRPr lang="de-DE" dirty="0"/>
          </a:p>
        </p:txBody>
      </p:sp>
      <p:sp>
        <p:nvSpPr>
          <p:cNvPr id="3" name="Inhaltsplatzhalter 2"/>
          <p:cNvSpPr>
            <a:spLocks noGrp="1"/>
          </p:cNvSpPr>
          <p:nvPr>
            <p:ph idx="1"/>
          </p:nvPr>
        </p:nvSpPr>
        <p:spPr>
          <a:xfrm>
            <a:off x="357158" y="1440001"/>
            <a:ext cx="8329642" cy="3915770"/>
          </a:xfrm>
        </p:spPr>
        <p:txBody>
          <a:bodyPr/>
          <a:lstStyle/>
          <a:p>
            <a:r>
              <a:rPr lang="de-DE" sz="2000" dirty="0" smtClean="0"/>
              <a:t>Positionen sind stark Länder abhängig</a:t>
            </a:r>
          </a:p>
          <a:p>
            <a:r>
              <a:rPr lang="de-DE" sz="2000" dirty="0" smtClean="0"/>
              <a:t>Eine Reihe von Ländern sucht nach einer Alternative zum Bundesmodell</a:t>
            </a:r>
          </a:p>
          <a:p>
            <a:r>
              <a:rPr lang="de-DE" sz="2000" dirty="0" smtClean="0"/>
              <a:t>In Baden-Württemberg besteht die bundesweit größte Chance für die Einführung einer Bodenwertsteuer</a:t>
            </a:r>
          </a:p>
          <a:p>
            <a:endParaRPr lang="de-DE" sz="2000" dirty="0" smtClean="0"/>
          </a:p>
          <a:p>
            <a:pPr marL="0" lvl="0" indent="0" defTabSz="914400" eaLnBrk="1" fontAlgn="auto" hangingPunct="1">
              <a:spcBef>
                <a:spcPts val="1000"/>
              </a:spcBef>
              <a:spcAft>
                <a:spcPts val="0"/>
              </a:spcAft>
              <a:buClr>
                <a:schemeClr val="tx2"/>
              </a:buClr>
              <a:buSzPct val="85000"/>
              <a:buNone/>
              <a:defRPr/>
            </a:pPr>
            <a:r>
              <a:rPr lang="de-DE" sz="2000" dirty="0" smtClean="0"/>
              <a:t>In Block 3 lernen wir mehr darüber, </a:t>
            </a:r>
          </a:p>
          <a:p>
            <a:r>
              <a:rPr lang="de-DE" sz="2000" dirty="0" smtClean="0"/>
              <a:t>wie man die Bodenwertsteuer und „Grundsteuer: Zeitgemäß!“ unterstützen kann</a:t>
            </a:r>
          </a:p>
          <a:p>
            <a:r>
              <a:rPr lang="de-DE" sz="2000" dirty="0" smtClean="0"/>
              <a:t>welche Informationen und Hilfe zur Verfügung stehen</a:t>
            </a:r>
          </a:p>
          <a:p>
            <a:r>
              <a:rPr lang="de-DE" sz="2000" dirty="0" smtClean="0"/>
              <a:t>welche Wege und Mittel es gibt aktiv zu werden</a:t>
            </a:r>
          </a:p>
          <a:p>
            <a:endParaRPr lang="de-DE" sz="20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43</a:t>
            </a:fld>
            <a:endParaRPr lang="de-DE"/>
          </a:p>
        </p:txBody>
      </p:sp>
      <p:sp>
        <p:nvSpPr>
          <p:cNvPr id="9" name="Inhaltsplatzhalter 2"/>
          <p:cNvSpPr txBox="1">
            <a:spLocks/>
          </p:cNvSpPr>
          <p:nvPr/>
        </p:nvSpPr>
        <p:spPr>
          <a:xfrm>
            <a:off x="357158" y="3629025"/>
            <a:ext cx="8229600" cy="1952987"/>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1000"/>
              </a:spcBef>
              <a:spcAft>
                <a:spcPts val="0"/>
              </a:spcAft>
              <a:buClr>
                <a:schemeClr val="tx2"/>
              </a:buClr>
              <a:buSzPct val="85000"/>
              <a:tabLst/>
              <a:defRPr/>
            </a:pPr>
            <a:endParaRPr lang="de-DE" sz="2000"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lstStyle/>
          <a:p>
            <a:r>
              <a:rPr lang="de-DE" dirty="0" smtClean="0"/>
              <a:t>Aufgabe</a:t>
            </a:r>
            <a:endParaRPr lang="de-DE" dirty="0"/>
          </a:p>
        </p:txBody>
      </p:sp>
      <p:sp>
        <p:nvSpPr>
          <p:cNvPr id="3" name="Inhaltsplatzhalter 2"/>
          <p:cNvSpPr>
            <a:spLocks noGrp="1"/>
          </p:cNvSpPr>
          <p:nvPr>
            <p:ph idx="1"/>
          </p:nvPr>
        </p:nvSpPr>
        <p:spPr>
          <a:noFill/>
        </p:spPr>
        <p:txBody>
          <a:bodyPr/>
          <a:lstStyle/>
          <a:p>
            <a:r>
              <a:rPr lang="de-DE" dirty="0" smtClean="0"/>
              <a:t>Überlegt euch in den nächste 10-15 Minuten, was für euch die wichtigsten Argument für eine Bodenwertsteuer sind. Baut daraus eine ca. </a:t>
            </a:r>
            <a:r>
              <a:rPr lang="de-DE" dirty="0" err="1" smtClean="0"/>
              <a:t>einminütige</a:t>
            </a:r>
            <a:r>
              <a:rPr lang="de-DE" dirty="0" smtClean="0"/>
              <a:t> Präsentation. Schreibt sie auf. Nach der Mittagspause folgt die Präsentation. </a:t>
            </a:r>
          </a:p>
          <a:p>
            <a:endParaRPr lang="de-DE" dirty="0" smtClean="0"/>
          </a:p>
          <a:p>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44</a:t>
            </a:fld>
            <a:endParaRPr lang="de-D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83131"/>
            <a:ext cx="8229600" cy="1143000"/>
          </a:xfrm>
        </p:spPr>
        <p:txBody>
          <a:bodyPr/>
          <a:lstStyle/>
          <a:p>
            <a:r>
              <a:rPr lang="de-DE" dirty="0" smtClean="0"/>
              <a:t>Mittagspause</a:t>
            </a: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262745"/>
            <a:ext cx="8229600" cy="1143000"/>
          </a:xfrm>
        </p:spPr>
        <p:txBody>
          <a:bodyPr/>
          <a:lstStyle/>
          <a:p>
            <a:r>
              <a:rPr lang="de-DE" dirty="0" smtClean="0"/>
              <a:t>Vorstellung der einmütigen Präsentation</a:t>
            </a:r>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46</a:t>
            </a:fld>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33750"/>
            <a:ext cx="8229600" cy="1143000"/>
          </a:xfrm>
        </p:spPr>
        <p:txBody>
          <a:bodyPr/>
          <a:lstStyle/>
          <a:p>
            <a:r>
              <a:rPr lang="de-DE" dirty="0" smtClean="0"/>
              <a:t>Block 3: Wie kann ich aktiv werden</a:t>
            </a:r>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47</a:t>
            </a:fld>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Informieren</a:t>
            </a:r>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48</a:t>
            </a:fld>
            <a:endParaRPr lang="de-DE"/>
          </a:p>
        </p:txBody>
      </p:sp>
      <p:pic>
        <p:nvPicPr>
          <p:cNvPr id="2050" name="Picture 2" descr="C:\Users\pheuer\Downloads\Dyt0c1bWoAAQbJf.jpg"/>
          <p:cNvPicPr>
            <a:picLocks noGrp="1" noChangeAspect="1" noChangeArrowheads="1"/>
          </p:cNvPicPr>
          <p:nvPr>
            <p:ph idx="1"/>
          </p:nvPr>
        </p:nvPicPr>
        <p:blipFill>
          <a:blip r:embed="rId2" cstate="print"/>
          <a:srcRect/>
          <a:stretch>
            <a:fillRect/>
          </a:stretch>
        </p:blipFill>
        <p:spPr bwMode="auto">
          <a:xfrm>
            <a:off x="5857884" y="2119299"/>
            <a:ext cx="3053975" cy="4071966"/>
          </a:xfrm>
          <a:prstGeom prst="rect">
            <a:avLst/>
          </a:prstGeom>
          <a:noFill/>
        </p:spPr>
      </p:pic>
      <p:sp>
        <p:nvSpPr>
          <p:cNvPr id="9" name="Textfeld 8"/>
          <p:cNvSpPr txBox="1"/>
          <p:nvPr/>
        </p:nvSpPr>
        <p:spPr>
          <a:xfrm>
            <a:off x="357157" y="1933575"/>
            <a:ext cx="5938867" cy="4770537"/>
          </a:xfrm>
          <a:prstGeom prst="rect">
            <a:avLst/>
          </a:prstGeom>
          <a:noFill/>
        </p:spPr>
        <p:txBody>
          <a:bodyPr wrap="square" rtlCol="0">
            <a:spAutoFit/>
          </a:bodyPr>
          <a:lstStyle/>
          <a:p>
            <a:r>
              <a:rPr lang="de-DE" sz="1800" dirty="0" smtClean="0"/>
              <a:t>Immer aktuell unter:</a:t>
            </a:r>
          </a:p>
          <a:p>
            <a:r>
              <a:rPr lang="de-DE" sz="1800" dirty="0" smtClean="0">
                <a:hlinkClick r:id="rId3"/>
              </a:rPr>
              <a:t>https://www.grundsteuerreform.net/aktuelles/</a:t>
            </a:r>
            <a:endParaRPr lang="de-DE" sz="1800" dirty="0" smtClean="0"/>
          </a:p>
          <a:p>
            <a:r>
              <a:rPr lang="de-DE" sz="1800" dirty="0" err="1" smtClean="0"/>
              <a:t>Twitter</a:t>
            </a:r>
            <a:r>
              <a:rPr lang="de-DE" sz="1800" dirty="0" smtClean="0"/>
              <a:t>: </a:t>
            </a:r>
          </a:p>
          <a:p>
            <a:r>
              <a:rPr lang="de-DE" sz="1800" dirty="0" smtClean="0">
                <a:hlinkClick r:id="rId4"/>
              </a:rPr>
              <a:t>https://twitter.com/bodenwertsteuer</a:t>
            </a:r>
            <a:r>
              <a:rPr lang="de-DE" sz="1800" dirty="0" smtClean="0"/>
              <a:t> </a:t>
            </a:r>
          </a:p>
          <a:p>
            <a:r>
              <a:rPr lang="de-DE" sz="1800" dirty="0" err="1" smtClean="0"/>
              <a:t>Facebook</a:t>
            </a:r>
            <a:r>
              <a:rPr lang="de-DE" sz="1800" dirty="0" smtClean="0"/>
              <a:t>: </a:t>
            </a:r>
            <a:r>
              <a:rPr lang="de-DE" sz="1800" dirty="0" smtClean="0">
                <a:hlinkClick r:id="rId5"/>
              </a:rPr>
              <a:t>https://www.facebook.com/AufrufGrundsteuerreform</a:t>
            </a:r>
            <a:endParaRPr lang="de-DE" sz="1800" dirty="0" smtClean="0"/>
          </a:p>
          <a:p>
            <a:endParaRPr lang="de-DE" sz="1800" dirty="0" smtClean="0"/>
          </a:p>
          <a:p>
            <a:r>
              <a:rPr lang="de-DE" sz="1800" dirty="0" smtClean="0"/>
              <a:t>Hintergründe und weitere Literatur unter:</a:t>
            </a:r>
          </a:p>
          <a:p>
            <a:r>
              <a:rPr lang="de-DE" sz="1800" dirty="0" smtClean="0">
                <a:hlinkClick r:id="rId6"/>
              </a:rPr>
              <a:t>https://www.grundsteuerreform.net/hintergrund/</a:t>
            </a:r>
            <a:endParaRPr lang="de-DE" sz="1800" dirty="0" smtClean="0"/>
          </a:p>
          <a:p>
            <a:endParaRPr lang="de-DE" sz="1800" dirty="0" smtClean="0"/>
          </a:p>
          <a:p>
            <a:r>
              <a:rPr lang="de-DE" sz="1800" dirty="0" smtClean="0"/>
              <a:t>Oder in unserem Reader zum Aufruf:</a:t>
            </a:r>
          </a:p>
          <a:p>
            <a:r>
              <a:rPr lang="de-DE" sz="1800" dirty="0" smtClean="0"/>
              <a:t>ISBN 978-3-96230-004-3</a:t>
            </a:r>
          </a:p>
          <a:p>
            <a:endParaRPr lang="de-DE" sz="1800" dirty="0" smtClean="0"/>
          </a:p>
          <a:p>
            <a:r>
              <a:rPr lang="de-DE" sz="1800" dirty="0" smtClean="0"/>
              <a:t>Erschienen 2019 beim Verlag Thomas </a:t>
            </a:r>
            <a:r>
              <a:rPr lang="de-DE" sz="1800" dirty="0" err="1" smtClean="0"/>
              <a:t>Kubo</a:t>
            </a:r>
            <a:r>
              <a:rPr lang="de-DE" sz="1800" dirty="0" smtClean="0"/>
              <a:t>,</a:t>
            </a:r>
          </a:p>
          <a:p>
            <a:r>
              <a:rPr lang="de-DE" sz="1800" dirty="0" err="1" smtClean="0"/>
              <a:t>Iv</a:t>
            </a:r>
            <a:r>
              <a:rPr lang="de-DE" sz="1800" dirty="0" smtClean="0"/>
              <a:t> + 396 Seiten, broschiert mit Fadenheftung. </a:t>
            </a:r>
          </a:p>
          <a:p>
            <a:r>
              <a:rPr lang="de-DE" sz="1800" dirty="0" smtClean="0"/>
              <a:t>18,00 €. Bestellung: </a:t>
            </a:r>
            <a:r>
              <a:rPr lang="de-DE" sz="1800" dirty="0" smtClean="0">
                <a:hlinkClick r:id="rId7"/>
              </a:rPr>
              <a:t>verlag@thomaskubo.de</a:t>
            </a:r>
            <a:r>
              <a:rPr lang="de-DE" sz="1800" dirty="0" smtClean="0"/>
              <a:t> </a:t>
            </a:r>
          </a:p>
          <a:p>
            <a:endParaRPr lang="de-DE"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Infomaterialien nutzen und verbreiten</a:t>
            </a:r>
            <a:endParaRPr lang="de-DE" dirty="0"/>
          </a:p>
        </p:txBody>
      </p:sp>
      <p:sp>
        <p:nvSpPr>
          <p:cNvPr id="3" name="Inhaltsplatzhalter 2"/>
          <p:cNvSpPr>
            <a:spLocks noGrp="1"/>
          </p:cNvSpPr>
          <p:nvPr>
            <p:ph idx="1"/>
          </p:nvPr>
        </p:nvSpPr>
        <p:spPr>
          <a:xfrm>
            <a:off x="457200" y="1600200"/>
            <a:ext cx="7286625" cy="3095625"/>
          </a:xfrm>
        </p:spPr>
        <p:txBody>
          <a:bodyPr>
            <a:normAutofit fontScale="92500" lnSpcReduction="20000"/>
          </a:bodyPr>
          <a:lstStyle/>
          <a:p>
            <a:pPr>
              <a:buNone/>
            </a:pPr>
            <a:r>
              <a:rPr lang="de-DE" sz="2200" dirty="0" smtClean="0"/>
              <a:t>Infomaterialien „Grundsteuer: Zeitgemäß!“</a:t>
            </a:r>
          </a:p>
          <a:p>
            <a:r>
              <a:rPr lang="de-DE" sz="2200" dirty="0" smtClean="0">
                <a:hlinkClick r:id="rId2"/>
              </a:rPr>
              <a:t>http://www.grundsteuerreform.net/infomaterialien/</a:t>
            </a:r>
            <a:endParaRPr lang="de-DE" sz="2200" dirty="0" smtClean="0"/>
          </a:p>
          <a:p>
            <a:pPr>
              <a:buNone/>
            </a:pPr>
            <a:r>
              <a:rPr lang="de-DE" sz="2200" dirty="0" smtClean="0"/>
              <a:t>NABU </a:t>
            </a:r>
            <a:r>
              <a:rPr lang="de-DE" sz="2200" dirty="0" err="1" smtClean="0"/>
              <a:t>Infofilm</a:t>
            </a:r>
            <a:r>
              <a:rPr lang="de-DE" sz="2200" dirty="0" smtClean="0"/>
              <a:t>:</a:t>
            </a:r>
          </a:p>
          <a:p>
            <a:r>
              <a:rPr lang="de-DE" sz="2200" dirty="0" smtClean="0">
                <a:hlinkClick r:id="rId3"/>
              </a:rPr>
              <a:t>https://www.youtube.com/watch?v=YuWBCxjJ4mc</a:t>
            </a:r>
            <a:r>
              <a:rPr lang="de-DE" sz="2200" dirty="0" smtClean="0"/>
              <a:t> </a:t>
            </a:r>
          </a:p>
          <a:p>
            <a:pPr>
              <a:buNone/>
            </a:pPr>
            <a:r>
              <a:rPr lang="de-DE" sz="2200" dirty="0" smtClean="0"/>
              <a:t>Panorama</a:t>
            </a:r>
          </a:p>
          <a:p>
            <a:r>
              <a:rPr lang="de-DE" sz="2200" dirty="0" smtClean="0">
                <a:hlinkClick r:id="rId4"/>
              </a:rPr>
              <a:t>https://www.ndr.de/nachrichten/Wie-gerecht-wird-die-neue-Grundsteuer,grundsteuer124.html</a:t>
            </a:r>
            <a:r>
              <a:rPr lang="de-DE" sz="2200" dirty="0" smtClean="0"/>
              <a:t>  </a:t>
            </a:r>
          </a:p>
          <a:p>
            <a:pPr>
              <a:buNone/>
            </a:pPr>
            <a:r>
              <a:rPr lang="de-DE" sz="2200" dirty="0" smtClean="0"/>
              <a:t>Monitor </a:t>
            </a:r>
          </a:p>
          <a:p>
            <a:r>
              <a:rPr lang="de-DE" sz="2200" dirty="0" smtClean="0">
                <a:hlinkClick r:id="rId5"/>
              </a:rPr>
              <a:t>https://www1.wdr.de/daserste/monitor/sendungen/bodenwertsteuer-108.html</a:t>
            </a:r>
            <a:endParaRPr lang="de-DE" sz="1800" dirty="0" smtClean="0"/>
          </a:p>
          <a:p>
            <a:endParaRPr lang="de-DE" sz="2000" dirty="0"/>
          </a:p>
        </p:txBody>
      </p:sp>
      <p:pic>
        <p:nvPicPr>
          <p:cNvPr id="2050" name="Picture 2" descr="N:\3_Projekte_Studien\DS1015_Grundsteuerreform_II\2_Inhalte\23_Publikationen\Erklärfilm\Bodenwertsteuer.PNG"/>
          <p:cNvPicPr>
            <a:picLocks noChangeAspect="1" noChangeArrowheads="1"/>
          </p:cNvPicPr>
          <p:nvPr/>
        </p:nvPicPr>
        <p:blipFill>
          <a:blip r:embed="rId6" cstate="print"/>
          <a:srcRect/>
          <a:stretch>
            <a:fillRect/>
          </a:stretch>
        </p:blipFill>
        <p:spPr bwMode="auto">
          <a:xfrm>
            <a:off x="4618210" y="4435434"/>
            <a:ext cx="3869980" cy="2141547"/>
          </a:xfrm>
          <a:prstGeom prst="rect">
            <a:avLst/>
          </a:prstGeom>
          <a:noFill/>
        </p:spPr>
      </p:pic>
      <p:sp>
        <p:nvSpPr>
          <p:cNvPr id="5"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49</a:t>
            </a:fld>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15"/>
          <p:cNvGrpSpPr>
            <a:grpSpLocks/>
          </p:cNvGrpSpPr>
          <p:nvPr/>
        </p:nvGrpSpPr>
        <p:grpSpPr bwMode="auto">
          <a:xfrm>
            <a:off x="4214810" y="4643446"/>
            <a:ext cx="4357718" cy="857256"/>
            <a:chOff x="4283419" y="5930134"/>
            <a:chExt cx="3323092" cy="612183"/>
          </a:xfrm>
        </p:grpSpPr>
        <p:pic>
          <p:nvPicPr>
            <p:cNvPr id="14341" name="Bild 6" descr="partner_logo_07.gif"/>
            <p:cNvPicPr>
              <a:picLocks noChangeAspect="1"/>
            </p:cNvPicPr>
            <p:nvPr/>
          </p:nvPicPr>
          <p:blipFill>
            <a:blip r:embed="rId3"/>
            <a:srcRect/>
            <a:stretch>
              <a:fillRect/>
            </a:stretch>
          </p:blipFill>
          <p:spPr bwMode="auto">
            <a:xfrm>
              <a:off x="4283419" y="5983682"/>
              <a:ext cx="803038" cy="558635"/>
            </a:xfrm>
            <a:prstGeom prst="rect">
              <a:avLst/>
            </a:prstGeom>
            <a:noFill/>
            <a:ln w="9525">
              <a:noFill/>
              <a:miter lim="800000"/>
              <a:headEnd/>
              <a:tailEnd/>
            </a:ln>
          </p:spPr>
        </p:pic>
        <p:pic>
          <p:nvPicPr>
            <p:cNvPr id="14346" name="Bild 11" descr="partner_logo_2_05.gif"/>
            <p:cNvPicPr>
              <a:picLocks noChangeAspect="1"/>
            </p:cNvPicPr>
            <p:nvPr/>
          </p:nvPicPr>
          <p:blipFill>
            <a:blip r:embed="rId4"/>
            <a:srcRect/>
            <a:stretch>
              <a:fillRect/>
            </a:stretch>
          </p:blipFill>
          <p:spPr bwMode="auto">
            <a:xfrm>
              <a:off x="6239019" y="5930134"/>
              <a:ext cx="1367492" cy="558635"/>
            </a:xfrm>
            <a:prstGeom prst="rect">
              <a:avLst/>
            </a:prstGeom>
            <a:noFill/>
            <a:ln w="9525">
              <a:noFill/>
              <a:miter lim="800000"/>
              <a:headEnd/>
              <a:tailEnd/>
            </a:ln>
          </p:spPr>
        </p:pic>
        <p:pic>
          <p:nvPicPr>
            <p:cNvPr id="14348" name="Bild 13" descr="partner_logo_2_03.gif"/>
            <p:cNvPicPr>
              <a:picLocks noChangeAspect="1"/>
            </p:cNvPicPr>
            <p:nvPr/>
          </p:nvPicPr>
          <p:blipFill>
            <a:blip r:embed="rId5"/>
            <a:srcRect/>
            <a:stretch>
              <a:fillRect/>
            </a:stretch>
          </p:blipFill>
          <p:spPr bwMode="auto">
            <a:xfrm>
              <a:off x="5456941" y="5983682"/>
              <a:ext cx="803038" cy="558635"/>
            </a:xfrm>
            <a:prstGeom prst="rect">
              <a:avLst/>
            </a:prstGeom>
            <a:noFill/>
            <a:ln w="9525">
              <a:noFill/>
              <a:miter lim="800000"/>
              <a:headEnd/>
              <a:tailEnd/>
            </a:ln>
          </p:spPr>
        </p:pic>
      </p:grpSp>
      <p:sp>
        <p:nvSpPr>
          <p:cNvPr id="14340" name="Rectangle 3"/>
          <p:cNvSpPr>
            <a:spLocks noChangeArrowheads="1"/>
          </p:cNvSpPr>
          <p:nvPr/>
        </p:nvSpPr>
        <p:spPr bwMode="auto">
          <a:xfrm>
            <a:off x="406400" y="1428736"/>
            <a:ext cx="8280400" cy="2431435"/>
          </a:xfrm>
          <a:prstGeom prst="rect">
            <a:avLst/>
          </a:prstGeom>
          <a:noFill/>
          <a:ln w="9525">
            <a:noFill/>
            <a:miter lim="800000"/>
            <a:headEnd/>
            <a:tailEnd/>
          </a:ln>
        </p:spPr>
        <p:txBody>
          <a:bodyPr wrap="square">
            <a:prstTxWarp prst="textNoShape">
              <a:avLst/>
            </a:prstTxWarp>
            <a:spAutoFit/>
          </a:bodyPr>
          <a:lstStyle/>
          <a:p>
            <a:pPr>
              <a:buFont typeface="Arial" pitchFamily="34" charset="0"/>
              <a:buChar char="•"/>
            </a:pPr>
            <a:r>
              <a:rPr lang="de-DE" sz="2000" dirty="0" smtClean="0">
                <a:latin typeface="+mn-lt"/>
              </a:rPr>
              <a:t> Ruft seit 2012 zu einer Reformierung der Grundsteuer auf</a:t>
            </a:r>
          </a:p>
          <a:p>
            <a:pPr>
              <a:buFont typeface="Arial" pitchFamily="34" charset="0"/>
              <a:buChar char="•"/>
            </a:pPr>
            <a:r>
              <a:rPr lang="de-DE" sz="2000" dirty="0" smtClean="0">
                <a:latin typeface="+mn-lt"/>
              </a:rPr>
              <a:t> Möchte die Grundsteuer zu einer Bodensteuer reformieren</a:t>
            </a:r>
          </a:p>
          <a:p>
            <a:endParaRPr lang="de-DE" sz="2000" dirty="0" smtClean="0">
              <a:latin typeface="+mn-lt"/>
            </a:endParaRPr>
          </a:p>
          <a:p>
            <a:r>
              <a:rPr lang="de-DE" sz="2000" dirty="0" smtClean="0">
                <a:latin typeface="+mn-lt"/>
              </a:rPr>
              <a:t>Unterstützer*innen:</a:t>
            </a:r>
          </a:p>
          <a:p>
            <a:pPr>
              <a:spcBef>
                <a:spcPct val="20000"/>
              </a:spcBef>
              <a:buFont typeface="Arial" pitchFamily="34" charset="0"/>
              <a:buChar char="•"/>
            </a:pPr>
            <a:r>
              <a:rPr lang="de-DE" sz="2000" dirty="0" smtClean="0">
                <a:latin typeface="+mn-lt"/>
              </a:rPr>
              <a:t> 82 </a:t>
            </a:r>
            <a:r>
              <a:rPr lang="de-DE" sz="2000" dirty="0">
                <a:latin typeface="+mn-lt"/>
              </a:rPr>
              <a:t>(Ober-)</a:t>
            </a:r>
            <a:r>
              <a:rPr lang="de-DE" sz="2000" dirty="0" smtClean="0">
                <a:latin typeface="+mn-lt"/>
              </a:rPr>
              <a:t>Bürgermeister*innen</a:t>
            </a:r>
            <a:endParaRPr lang="de-DE" sz="2000" dirty="0">
              <a:latin typeface="+mn-lt"/>
            </a:endParaRPr>
          </a:p>
          <a:p>
            <a:pPr>
              <a:spcBef>
                <a:spcPct val="20000"/>
              </a:spcBef>
              <a:buFont typeface="Arial" pitchFamily="34" charset="0"/>
              <a:buChar char="•"/>
            </a:pPr>
            <a:r>
              <a:rPr lang="de-DE" sz="2000" dirty="0" smtClean="0">
                <a:latin typeface="+mn-lt"/>
              </a:rPr>
              <a:t> 40 </a:t>
            </a:r>
            <a:r>
              <a:rPr lang="de-DE" sz="2000" dirty="0">
                <a:latin typeface="+mn-lt"/>
              </a:rPr>
              <a:t>Verbände und </a:t>
            </a:r>
            <a:r>
              <a:rPr lang="de-DE" sz="2000" dirty="0" smtClean="0">
                <a:latin typeface="+mn-lt"/>
              </a:rPr>
              <a:t>Organisationen</a:t>
            </a:r>
            <a:endParaRPr lang="de-DE" sz="2000" dirty="0">
              <a:latin typeface="+mn-lt"/>
            </a:endParaRPr>
          </a:p>
          <a:p>
            <a:pPr>
              <a:spcBef>
                <a:spcPct val="20000"/>
              </a:spcBef>
              <a:buFont typeface="Arial" pitchFamily="34" charset="0"/>
              <a:buChar char="•"/>
            </a:pPr>
            <a:r>
              <a:rPr lang="de-DE" sz="2000" dirty="0" smtClean="0">
                <a:latin typeface="+mn-lt"/>
              </a:rPr>
              <a:t> mehr als 1350 Einzelpersonen</a:t>
            </a:r>
            <a:endParaRPr lang="de-DE" sz="2000" dirty="0">
              <a:latin typeface="+mn-lt"/>
            </a:endParaRPr>
          </a:p>
        </p:txBody>
      </p:sp>
      <p:pic>
        <p:nvPicPr>
          <p:cNvPr id="14" name="Picture 2"/>
          <p:cNvPicPr>
            <a:picLocks noChangeAspect="1" noChangeArrowheads="1"/>
          </p:cNvPicPr>
          <p:nvPr/>
        </p:nvPicPr>
        <p:blipFill>
          <a:blip r:embed="rId6" cstate="print"/>
          <a:srcRect/>
          <a:stretch>
            <a:fillRect/>
          </a:stretch>
        </p:blipFill>
        <p:spPr bwMode="auto">
          <a:xfrm>
            <a:off x="500034" y="3929066"/>
            <a:ext cx="3357586" cy="2522421"/>
          </a:xfrm>
          <a:prstGeom prst="rect">
            <a:avLst/>
          </a:prstGeom>
          <a:noFill/>
          <a:ln w="9525">
            <a:noFill/>
            <a:miter lim="800000"/>
            <a:headEnd/>
            <a:tailEnd/>
          </a:ln>
          <a:effectLst/>
        </p:spPr>
      </p:pic>
      <p:grpSp>
        <p:nvGrpSpPr>
          <p:cNvPr id="3" name="Gruppierung 15"/>
          <p:cNvGrpSpPr>
            <a:grpSpLocks/>
          </p:cNvGrpSpPr>
          <p:nvPr/>
        </p:nvGrpSpPr>
        <p:grpSpPr bwMode="auto">
          <a:xfrm>
            <a:off x="4286248" y="3786190"/>
            <a:ext cx="4286280" cy="785818"/>
            <a:chOff x="550516" y="5983682"/>
            <a:chExt cx="3425873" cy="558635"/>
          </a:xfrm>
        </p:grpSpPr>
        <p:pic>
          <p:nvPicPr>
            <p:cNvPr id="17" name="Bild 7" descr="partner_logo_06.gif"/>
            <p:cNvPicPr>
              <a:picLocks noChangeAspect="1"/>
            </p:cNvPicPr>
            <p:nvPr/>
          </p:nvPicPr>
          <p:blipFill>
            <a:blip r:embed="rId7"/>
            <a:srcRect/>
            <a:stretch>
              <a:fillRect/>
            </a:stretch>
          </p:blipFill>
          <p:spPr bwMode="auto">
            <a:xfrm>
              <a:off x="3470126" y="5983682"/>
              <a:ext cx="506263" cy="558635"/>
            </a:xfrm>
            <a:prstGeom prst="rect">
              <a:avLst/>
            </a:prstGeom>
            <a:noFill/>
            <a:ln w="9525">
              <a:noFill/>
              <a:miter lim="800000"/>
              <a:headEnd/>
              <a:tailEnd/>
            </a:ln>
          </p:spPr>
        </p:pic>
        <p:pic>
          <p:nvPicPr>
            <p:cNvPr id="18" name="Bild 8" descr="partner_logo_05.gif"/>
            <p:cNvPicPr>
              <a:picLocks noChangeAspect="1"/>
            </p:cNvPicPr>
            <p:nvPr/>
          </p:nvPicPr>
          <p:blipFill>
            <a:blip r:embed="rId8"/>
            <a:srcRect/>
            <a:stretch>
              <a:fillRect/>
            </a:stretch>
          </p:blipFill>
          <p:spPr bwMode="auto">
            <a:xfrm>
              <a:off x="2703713" y="5983682"/>
              <a:ext cx="512082" cy="558635"/>
            </a:xfrm>
            <a:prstGeom prst="rect">
              <a:avLst/>
            </a:prstGeom>
            <a:noFill/>
            <a:ln w="9525">
              <a:noFill/>
              <a:miter lim="800000"/>
              <a:headEnd/>
              <a:tailEnd/>
            </a:ln>
          </p:spPr>
        </p:pic>
        <p:pic>
          <p:nvPicPr>
            <p:cNvPr id="19" name="Bild 9" descr="partner_logo_04.gif"/>
            <p:cNvPicPr>
              <a:picLocks noChangeAspect="1"/>
            </p:cNvPicPr>
            <p:nvPr/>
          </p:nvPicPr>
          <p:blipFill>
            <a:blip r:embed="rId9"/>
            <a:srcRect/>
            <a:stretch>
              <a:fillRect/>
            </a:stretch>
          </p:blipFill>
          <p:spPr bwMode="auto">
            <a:xfrm>
              <a:off x="1281165" y="5983682"/>
              <a:ext cx="1192919" cy="558635"/>
            </a:xfrm>
            <a:prstGeom prst="rect">
              <a:avLst/>
            </a:prstGeom>
            <a:noFill/>
            <a:ln w="9525">
              <a:noFill/>
              <a:miter lim="800000"/>
              <a:headEnd/>
              <a:tailEnd/>
            </a:ln>
          </p:spPr>
        </p:pic>
        <p:pic>
          <p:nvPicPr>
            <p:cNvPr id="20" name="Bild 10" descr="partner_logo_03.gif"/>
            <p:cNvPicPr>
              <a:picLocks noChangeAspect="1"/>
            </p:cNvPicPr>
            <p:nvPr/>
          </p:nvPicPr>
          <p:blipFill>
            <a:blip r:embed="rId10"/>
            <a:srcRect/>
            <a:stretch>
              <a:fillRect/>
            </a:stretch>
          </p:blipFill>
          <p:spPr bwMode="auto">
            <a:xfrm>
              <a:off x="550516" y="5983682"/>
              <a:ext cx="477167" cy="558635"/>
            </a:xfrm>
            <a:prstGeom prst="rect">
              <a:avLst/>
            </a:prstGeom>
            <a:noFill/>
            <a:ln w="9525">
              <a:noFill/>
              <a:miter lim="800000"/>
              <a:headEnd/>
              <a:tailEnd/>
            </a:ln>
          </p:spPr>
        </p:pic>
      </p:grpSp>
      <p:pic>
        <p:nvPicPr>
          <p:cNvPr id="36865" name="Picture 1"/>
          <p:cNvPicPr>
            <a:picLocks noChangeAspect="1" noChangeArrowheads="1"/>
          </p:cNvPicPr>
          <p:nvPr/>
        </p:nvPicPr>
        <p:blipFill>
          <a:blip r:embed="rId11"/>
          <a:srcRect/>
          <a:stretch>
            <a:fillRect/>
          </a:stretch>
        </p:blipFill>
        <p:spPr bwMode="auto">
          <a:xfrm>
            <a:off x="4286248" y="5500702"/>
            <a:ext cx="800100" cy="809625"/>
          </a:xfrm>
          <a:prstGeom prst="rect">
            <a:avLst/>
          </a:prstGeom>
          <a:noFill/>
          <a:ln w="9525">
            <a:noFill/>
            <a:miter lim="800000"/>
            <a:headEnd/>
            <a:tailEnd/>
          </a:ln>
          <a:effectLst/>
        </p:spPr>
      </p:pic>
      <p:pic>
        <p:nvPicPr>
          <p:cNvPr id="36866" name="Picture 2"/>
          <p:cNvPicPr>
            <a:picLocks noChangeAspect="1" noChangeArrowheads="1"/>
          </p:cNvPicPr>
          <p:nvPr/>
        </p:nvPicPr>
        <p:blipFill>
          <a:blip r:embed="rId12"/>
          <a:srcRect/>
          <a:stretch>
            <a:fillRect/>
          </a:stretch>
        </p:blipFill>
        <p:spPr bwMode="auto">
          <a:xfrm>
            <a:off x="5429256" y="5572140"/>
            <a:ext cx="1059230" cy="723896"/>
          </a:xfrm>
          <a:prstGeom prst="rect">
            <a:avLst/>
          </a:prstGeom>
          <a:noFill/>
          <a:ln w="9525">
            <a:noFill/>
            <a:miter lim="800000"/>
            <a:headEnd/>
            <a:tailEnd/>
          </a:ln>
          <a:effectLst/>
        </p:spPr>
      </p:pic>
      <p:pic>
        <p:nvPicPr>
          <p:cNvPr id="36867" name="Picture 3"/>
          <p:cNvPicPr>
            <a:picLocks noChangeAspect="1" noChangeArrowheads="1"/>
          </p:cNvPicPr>
          <p:nvPr/>
        </p:nvPicPr>
        <p:blipFill>
          <a:blip r:embed="rId13"/>
          <a:srcRect/>
          <a:stretch>
            <a:fillRect/>
          </a:stretch>
        </p:blipFill>
        <p:spPr bwMode="auto">
          <a:xfrm>
            <a:off x="6929454" y="5500702"/>
            <a:ext cx="1632082" cy="853916"/>
          </a:xfrm>
          <a:prstGeom prst="rect">
            <a:avLst/>
          </a:prstGeom>
          <a:noFill/>
          <a:ln w="9525">
            <a:noFill/>
            <a:miter lim="800000"/>
            <a:headEnd/>
            <a:tailEnd/>
          </a:ln>
          <a:effectLst/>
        </p:spPr>
      </p:pic>
      <p:sp>
        <p:nvSpPr>
          <p:cNvPr id="21" name="Titel 1"/>
          <p:cNvSpPr txBox="1">
            <a:spLocks/>
          </p:cNvSpPr>
          <p:nvPr/>
        </p:nvSpPr>
        <p:spPr>
          <a:xfrm>
            <a:off x="457200" y="274638"/>
            <a:ext cx="8229600" cy="1082660"/>
          </a:xfrm>
          <a:prstGeom prst="rect">
            <a:avLst/>
          </a:prstGeom>
        </p:spPr>
        <p:txBody>
          <a:bodyPr anchor="b"/>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200" spc="-100" dirty="0" smtClean="0">
                <a:latin typeface="Source Sans Pro"/>
                <a:ea typeface="+mj-ea"/>
                <a:cs typeface="Source Sans Pro"/>
              </a:rPr>
              <a:t>Bündnis Grundsteuer: Zeitgemäß!</a:t>
            </a:r>
            <a:endParaRPr lang="de-DE" sz="3200" spc="-100" dirty="0">
              <a:latin typeface="Source Sans Pro"/>
              <a:ea typeface="+mj-ea"/>
              <a:cs typeface="Source Sans Pro"/>
            </a:endParaRPr>
          </a:p>
        </p:txBody>
      </p:sp>
      <p:sp>
        <p:nvSpPr>
          <p:cNvPr id="22"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23"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5</a:t>
            </a:fld>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Unterstützer werben</a:t>
            </a:r>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50</a:t>
            </a:fld>
            <a:endParaRPr lang="de-DE"/>
          </a:p>
        </p:txBody>
      </p:sp>
      <p:pic>
        <p:nvPicPr>
          <p:cNvPr id="1026" name="Picture 2"/>
          <p:cNvPicPr>
            <a:picLocks noGrp="1" noChangeAspect="1" noChangeArrowheads="1"/>
          </p:cNvPicPr>
          <p:nvPr>
            <p:ph idx="1"/>
          </p:nvPr>
        </p:nvPicPr>
        <p:blipFill>
          <a:blip r:embed="rId2"/>
          <a:srcRect/>
          <a:stretch>
            <a:fillRect/>
          </a:stretch>
        </p:blipFill>
        <p:spPr bwMode="auto">
          <a:xfrm>
            <a:off x="1428728" y="1928802"/>
            <a:ext cx="5118445" cy="3787979"/>
          </a:xfrm>
          <a:prstGeom prst="rect">
            <a:avLst/>
          </a:prstGeom>
          <a:noFill/>
          <a:ln w="9525">
            <a:noFill/>
            <a:miter lim="800000"/>
            <a:headEnd/>
            <a:tailEnd/>
          </a:ln>
          <a:effectLst/>
        </p:spPr>
      </p:pic>
      <p:sp>
        <p:nvSpPr>
          <p:cNvPr id="7" name="Textfeld 6"/>
          <p:cNvSpPr txBox="1"/>
          <p:nvPr/>
        </p:nvSpPr>
        <p:spPr>
          <a:xfrm>
            <a:off x="214282" y="5715016"/>
            <a:ext cx="8472518" cy="738664"/>
          </a:xfrm>
          <a:prstGeom prst="rect">
            <a:avLst/>
          </a:prstGeom>
          <a:noFill/>
        </p:spPr>
        <p:txBody>
          <a:bodyPr wrap="square" rtlCol="0">
            <a:spAutoFit/>
          </a:bodyPr>
          <a:lstStyle/>
          <a:p>
            <a:r>
              <a:rPr lang="de-DE" sz="1400" dirty="0" smtClean="0"/>
              <a:t>Bürgermeister: </a:t>
            </a:r>
            <a:r>
              <a:rPr lang="de-DE" sz="1400" dirty="0" smtClean="0">
                <a:hlinkClick r:id="rId3"/>
              </a:rPr>
              <a:t>https://www.grundsteuerreform.net/unterstuetzen-burgermeister/</a:t>
            </a:r>
            <a:r>
              <a:rPr lang="de-DE" sz="1400" dirty="0" smtClean="0"/>
              <a:t> </a:t>
            </a:r>
          </a:p>
          <a:p>
            <a:r>
              <a:rPr lang="de-DE" sz="1400" dirty="0" smtClean="0"/>
              <a:t>Verbände: </a:t>
            </a:r>
            <a:r>
              <a:rPr lang="de-DE" sz="1400" dirty="0" smtClean="0">
                <a:hlinkClick r:id="rId4"/>
              </a:rPr>
              <a:t>https://www.grundsteuerreform.net/unterstutzen-verbande/</a:t>
            </a:r>
            <a:endParaRPr lang="de-DE" sz="1400" dirty="0" smtClean="0"/>
          </a:p>
          <a:p>
            <a:r>
              <a:rPr lang="de-DE" sz="1400" dirty="0" smtClean="0"/>
              <a:t>Privatpersonen: </a:t>
            </a:r>
            <a:r>
              <a:rPr lang="de-DE" sz="1400" dirty="0" smtClean="0">
                <a:hlinkClick r:id="rId5"/>
              </a:rPr>
              <a:t>https://www.grundsteuerreform.net/unterstutzen-sonstige/</a:t>
            </a:r>
            <a:r>
              <a:rPr lang="de-DE" sz="1400" dirty="0" smtClean="0"/>
              <a:t> </a:t>
            </a:r>
            <a:endParaRPr lang="de-DE" dirty="0"/>
          </a:p>
        </p:txBody>
      </p:sp>
      <p:sp>
        <p:nvSpPr>
          <p:cNvPr id="9" name="Rechteck 8"/>
          <p:cNvSpPr/>
          <p:nvPr/>
        </p:nvSpPr>
        <p:spPr>
          <a:xfrm>
            <a:off x="214282" y="1285860"/>
            <a:ext cx="8286808" cy="646331"/>
          </a:xfrm>
          <a:prstGeom prst="rect">
            <a:avLst/>
          </a:prstGeom>
        </p:spPr>
        <p:txBody>
          <a:bodyPr wrap="square">
            <a:spAutoFit/>
          </a:bodyPr>
          <a:lstStyle/>
          <a:p>
            <a:pPr>
              <a:buFont typeface="Arial" pitchFamily="34" charset="0"/>
              <a:buChar char="•"/>
            </a:pPr>
            <a:r>
              <a:rPr lang="de-DE" sz="1800" dirty="0" smtClean="0"/>
              <a:t> </a:t>
            </a:r>
            <a:r>
              <a:rPr lang="de-CH" sz="1800" dirty="0" smtClean="0"/>
              <a:t>im eigenen Verband (via </a:t>
            </a:r>
            <a:r>
              <a:rPr lang="de-CH" sz="1800" dirty="0" err="1" smtClean="0"/>
              <a:t>Rundmail</a:t>
            </a:r>
            <a:r>
              <a:rPr lang="de-CH" sz="1800" dirty="0" smtClean="0"/>
              <a:t>, Newsletter, Verbandszeitschrift etc.) </a:t>
            </a:r>
          </a:p>
          <a:p>
            <a:pPr>
              <a:buFont typeface="Arial" pitchFamily="34" charset="0"/>
              <a:buChar char="•"/>
            </a:pPr>
            <a:r>
              <a:rPr lang="de-CH" sz="1800" dirty="0" smtClean="0"/>
              <a:t> im Freundes- und Bekanntenkreis</a:t>
            </a:r>
            <a:endParaRPr lang="de-DE" sz="1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Petitionen</a:t>
            </a:r>
            <a:endParaRPr lang="de-DE" dirty="0"/>
          </a:p>
        </p:txBody>
      </p:sp>
      <p:sp>
        <p:nvSpPr>
          <p:cNvPr id="3" name="Inhaltsplatzhalter 2"/>
          <p:cNvSpPr>
            <a:spLocks noGrp="1"/>
          </p:cNvSpPr>
          <p:nvPr>
            <p:ph idx="1"/>
          </p:nvPr>
        </p:nvSpPr>
        <p:spPr>
          <a:xfrm>
            <a:off x="457200" y="1762125"/>
            <a:ext cx="8229600" cy="2238378"/>
          </a:xfrm>
        </p:spPr>
        <p:txBody>
          <a:bodyPr/>
          <a:lstStyle/>
          <a:p>
            <a:pPr>
              <a:buFont typeface="Arial" pitchFamily="34" charset="0"/>
              <a:buChar char="•"/>
            </a:pPr>
            <a:r>
              <a:rPr lang="de-DE" sz="1800" dirty="0" smtClean="0"/>
              <a:t> z. B. auf Change.org : </a:t>
            </a:r>
            <a:r>
              <a:rPr lang="de-DE" sz="1800" dirty="0" smtClean="0">
                <a:hlinkClick r:id="rId2"/>
              </a:rPr>
              <a:t>https://www.change.org/p/bundesregierung-insbes-bundesfinanzminister-olaf-scholz-f%C3%BCr-eine-gerechte-und-nachhaltige-bodenordnung-mithilfe-einer-bodenwertsteuer/u/24762348</a:t>
            </a:r>
            <a:endParaRPr lang="de-DE" sz="1800" dirty="0" smtClean="0"/>
          </a:p>
          <a:p>
            <a:pPr>
              <a:buFont typeface="Arial" pitchFamily="34" charset="0"/>
              <a:buChar char="•"/>
            </a:pPr>
            <a:r>
              <a:rPr lang="de-DE" sz="1800" dirty="0" smtClean="0"/>
              <a:t> Beim Landtag: </a:t>
            </a:r>
            <a:r>
              <a:rPr lang="de-DE" sz="1800" dirty="0" smtClean="0">
                <a:hlinkClick r:id="rId3"/>
              </a:rPr>
              <a:t>Hessen</a:t>
            </a:r>
            <a:r>
              <a:rPr lang="de-DE" sz="1800" dirty="0" smtClean="0"/>
              <a:t>, </a:t>
            </a:r>
            <a:r>
              <a:rPr lang="de-DE" sz="1800" dirty="0" smtClean="0">
                <a:hlinkClick r:id="rId4"/>
              </a:rPr>
              <a:t>Rheinland-Pfalz</a:t>
            </a:r>
            <a:r>
              <a:rPr lang="de-DE" sz="1800" dirty="0" smtClean="0"/>
              <a:t> &amp; </a:t>
            </a:r>
            <a:r>
              <a:rPr lang="de-DE" sz="1800" dirty="0" smtClean="0">
                <a:hlinkClick r:id="rId5"/>
              </a:rPr>
              <a:t>Saarland</a:t>
            </a:r>
            <a:r>
              <a:rPr lang="de-DE" sz="1800" dirty="0" smtClean="0"/>
              <a:t> </a:t>
            </a:r>
            <a:endParaRPr lang="de-DE" sz="1800" dirty="0" smtClean="0">
              <a:solidFill>
                <a:srgbClr val="FF0000"/>
              </a:solidFill>
            </a:endParaRPr>
          </a:p>
          <a:p>
            <a:pPr>
              <a:buFont typeface="Arial" pitchFamily="34" charset="0"/>
              <a:buChar char="•"/>
            </a:pPr>
            <a:r>
              <a:rPr lang="de-DE" sz="1800" dirty="0" smtClean="0"/>
              <a:t> bei Vereinen  oder Veranstaltungen: </a:t>
            </a:r>
            <a:r>
              <a:rPr lang="de-DE" sz="1800" dirty="0" smtClean="0">
                <a:hlinkClick r:id="rId6"/>
              </a:rPr>
              <a:t>https://www.kirchentag.de/mitwirken/resolutionen.html</a:t>
            </a:r>
            <a:r>
              <a:rPr lang="de-DE" sz="1800" dirty="0" smtClean="0"/>
              <a:t> </a:t>
            </a:r>
            <a:endParaRPr lang="de-DE" sz="18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51</a:t>
            </a:fld>
            <a:endParaRPr lang="de-DE"/>
          </a:p>
        </p:txBody>
      </p:sp>
      <p:pic>
        <p:nvPicPr>
          <p:cNvPr id="3074" name="Picture 2"/>
          <p:cNvPicPr>
            <a:picLocks noChangeAspect="1" noChangeArrowheads="1"/>
          </p:cNvPicPr>
          <p:nvPr/>
        </p:nvPicPr>
        <p:blipFill>
          <a:blip r:embed="rId7"/>
          <a:srcRect/>
          <a:stretch>
            <a:fillRect/>
          </a:stretch>
        </p:blipFill>
        <p:spPr bwMode="auto">
          <a:xfrm>
            <a:off x="285720" y="4000503"/>
            <a:ext cx="8572560" cy="19418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Politisch aktiv werden</a:t>
            </a:r>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52</a:t>
            </a:fld>
            <a:endParaRPr lang="de-DE"/>
          </a:p>
        </p:txBody>
      </p:sp>
      <p:pic>
        <p:nvPicPr>
          <p:cNvPr id="3074" name="Picture 2" descr="C:\Users\pheuer\Downloads\EEL4pYPX4AAwLwa.jpg"/>
          <p:cNvPicPr>
            <a:picLocks noGrp="1" noChangeAspect="1" noChangeArrowheads="1"/>
          </p:cNvPicPr>
          <p:nvPr>
            <p:ph idx="1"/>
          </p:nvPr>
        </p:nvPicPr>
        <p:blipFill>
          <a:blip r:embed="rId2" cstate="print"/>
          <a:srcRect/>
          <a:stretch>
            <a:fillRect/>
          </a:stretch>
        </p:blipFill>
        <p:spPr bwMode="auto">
          <a:xfrm>
            <a:off x="4857752" y="1428736"/>
            <a:ext cx="3829052" cy="2871789"/>
          </a:xfrm>
          <a:prstGeom prst="rect">
            <a:avLst/>
          </a:prstGeom>
          <a:noFill/>
        </p:spPr>
      </p:pic>
      <p:sp>
        <p:nvSpPr>
          <p:cNvPr id="7" name="Textfeld 6"/>
          <p:cNvSpPr txBox="1"/>
          <p:nvPr/>
        </p:nvSpPr>
        <p:spPr>
          <a:xfrm>
            <a:off x="500034" y="1428736"/>
            <a:ext cx="4286280" cy="3785652"/>
          </a:xfrm>
          <a:prstGeom prst="rect">
            <a:avLst/>
          </a:prstGeom>
          <a:noFill/>
        </p:spPr>
        <p:txBody>
          <a:bodyPr wrap="square" rtlCol="0">
            <a:spAutoFit/>
          </a:bodyPr>
          <a:lstStyle/>
          <a:p>
            <a:pPr>
              <a:buFont typeface="Arial" pitchFamily="34" charset="0"/>
              <a:buChar char="•"/>
            </a:pPr>
            <a:r>
              <a:rPr lang="de-DE" sz="2000" dirty="0" smtClean="0">
                <a:latin typeface="+mn-lt"/>
              </a:rPr>
              <a:t> Bittet eure Abgeordneten sich für die Länderöffnungsklausel und die Bodenwertsteuer stark zu machen</a:t>
            </a:r>
          </a:p>
          <a:p>
            <a:pPr>
              <a:buFont typeface="Arial" pitchFamily="34" charset="0"/>
              <a:buChar char="•"/>
            </a:pPr>
            <a:r>
              <a:rPr lang="de-DE" sz="2000" dirty="0" smtClean="0">
                <a:latin typeface="+mn-lt"/>
              </a:rPr>
              <a:t> Ruft eure Bürgermeister*innen dazu auf unseren Aufruf zu unterschreiben</a:t>
            </a:r>
          </a:p>
          <a:p>
            <a:pPr>
              <a:buFont typeface="Arial" pitchFamily="34" charset="0"/>
              <a:buChar char="•"/>
            </a:pPr>
            <a:r>
              <a:rPr lang="de-DE" sz="2000" dirty="0" smtClean="0">
                <a:latin typeface="+mn-lt"/>
              </a:rPr>
              <a:t> Schlagt die Bodenwertsteuer als Thema für eine Sitzung vor</a:t>
            </a:r>
          </a:p>
          <a:p>
            <a:pPr>
              <a:buFont typeface="Arial" pitchFamily="34" charset="0"/>
              <a:buChar char="•"/>
            </a:pPr>
            <a:r>
              <a:rPr lang="de-DE" sz="2000" dirty="0" smtClean="0">
                <a:latin typeface="+mn-lt"/>
              </a:rPr>
              <a:t> Nehmt an Sitzungen zur Grundsteuer teil und stellt Fragen zur Bodenwertsteuer</a:t>
            </a:r>
          </a:p>
          <a:p>
            <a:pPr>
              <a:buFont typeface="Arial" pitchFamily="34" charset="0"/>
              <a:buChar char="•"/>
            </a:pPr>
            <a:r>
              <a:rPr lang="de-DE" sz="2000" dirty="0" smtClean="0">
                <a:latin typeface="+mn-lt"/>
              </a:rPr>
              <a:t> Fragt ein Treffen mit Politikern an, um sie von eurem Anliegen zu überzeugen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Thema in die Medien bringen</a:t>
            </a:r>
            <a:endParaRPr lang="de-DE" dirty="0"/>
          </a:p>
        </p:txBody>
      </p:sp>
      <p:sp>
        <p:nvSpPr>
          <p:cNvPr id="3" name="Inhaltsplatzhalter 2"/>
          <p:cNvSpPr>
            <a:spLocks noGrp="1"/>
          </p:cNvSpPr>
          <p:nvPr>
            <p:ph idx="1"/>
          </p:nvPr>
        </p:nvSpPr>
        <p:spPr/>
        <p:txBody>
          <a:bodyPr/>
          <a:lstStyle/>
          <a:p>
            <a:pPr>
              <a:buFont typeface="Arial" pitchFamily="34" charset="0"/>
              <a:buChar char="•"/>
            </a:pPr>
            <a:r>
              <a:rPr lang="de-DE" sz="2000" dirty="0" smtClean="0"/>
              <a:t>Leserbriefe: z.B. hier </a:t>
            </a:r>
            <a:r>
              <a:rPr lang="de-DE" sz="2000" dirty="0" smtClean="0">
                <a:hlinkClick r:id="rId2"/>
              </a:rPr>
              <a:t>https://www.badische-zeitung.de/leserbriefe-68/eine-grundsteuer-die-auf-bodenwerten-beruht--174478688.html</a:t>
            </a:r>
            <a:r>
              <a:rPr lang="de-DE" sz="2000" dirty="0" smtClean="0"/>
              <a:t> </a:t>
            </a:r>
          </a:p>
          <a:p>
            <a:pPr>
              <a:buFont typeface="Arial" pitchFamily="34" charset="0"/>
              <a:buChar char="•"/>
            </a:pPr>
            <a:r>
              <a:rPr lang="de-DE" sz="2000" dirty="0" smtClean="0"/>
              <a:t>Interviews anbieten: wie z.B. hier </a:t>
            </a:r>
            <a:r>
              <a:rPr lang="de-DE" sz="2000" dirty="0" smtClean="0">
                <a:hlinkClick r:id="rId3"/>
              </a:rPr>
              <a:t>https://www.freiepresse.de/nachrichten/wirtschaft/bodenwertsteuer-wunderwaffe-gegen-die-wohnungsnot-artikel10607865</a:t>
            </a:r>
            <a:r>
              <a:rPr lang="de-DE" sz="2000" dirty="0" smtClean="0"/>
              <a:t> </a:t>
            </a:r>
          </a:p>
          <a:p>
            <a:pPr>
              <a:buFont typeface="Arial" pitchFamily="34" charset="0"/>
              <a:buChar char="•"/>
            </a:pPr>
            <a:r>
              <a:rPr lang="de-DE" sz="2000" dirty="0" smtClean="0"/>
              <a:t>Gastbeiträge: </a:t>
            </a:r>
            <a:r>
              <a:rPr lang="de-DE" sz="2000" dirty="0" smtClean="0">
                <a:hlinkClick r:id="rId4"/>
              </a:rPr>
              <a:t>https://www.fr.de/wirtschaft/gastwirtschaft/stoppt-bodenlose-politik-13426696.html</a:t>
            </a:r>
            <a:r>
              <a:rPr lang="de-DE" sz="2000" dirty="0" smtClean="0"/>
              <a:t> </a:t>
            </a:r>
          </a:p>
          <a:p>
            <a:pPr>
              <a:buFont typeface="Arial" pitchFamily="34" charset="0"/>
              <a:buChar char="•"/>
            </a:pPr>
            <a:r>
              <a:rPr lang="de-DE" sz="2000" dirty="0" smtClean="0"/>
              <a:t>Auf </a:t>
            </a:r>
            <a:r>
              <a:rPr lang="de-DE" sz="2000" dirty="0" err="1" smtClean="0"/>
              <a:t>Twitter</a:t>
            </a:r>
            <a:r>
              <a:rPr lang="de-DE" sz="2000" dirty="0" smtClean="0"/>
              <a:t>: </a:t>
            </a:r>
            <a:r>
              <a:rPr lang="de-DE" sz="2000" dirty="0" smtClean="0">
                <a:hlinkClick r:id="rId5"/>
              </a:rPr>
              <a:t>#Bodenwertsteuer</a:t>
            </a:r>
            <a:r>
              <a:rPr lang="de-DE" sz="2000" dirty="0" smtClean="0"/>
              <a:t> </a:t>
            </a:r>
            <a:r>
              <a:rPr lang="de-DE" sz="2000" dirty="0" smtClean="0">
                <a:hlinkClick r:id="rId6"/>
              </a:rPr>
              <a:t>#Grundsteuer</a:t>
            </a:r>
            <a:r>
              <a:rPr lang="de-DE" sz="2000" dirty="0" smtClean="0"/>
              <a:t> </a:t>
            </a:r>
            <a:r>
              <a:rPr lang="de-DE" sz="2000" dirty="0" smtClean="0">
                <a:hlinkClick r:id="rId7"/>
              </a:rPr>
              <a:t>#Grundsteuerreform</a:t>
            </a:r>
            <a:endParaRPr lang="de-DE" sz="2000" dirty="0" smtClean="0"/>
          </a:p>
          <a:p>
            <a:pPr>
              <a:buFont typeface="Arial" pitchFamily="34" charset="0"/>
              <a:buChar char="•"/>
            </a:pPr>
            <a:r>
              <a:rPr lang="de-DE" sz="2000" dirty="0" smtClean="0"/>
              <a:t>In </a:t>
            </a:r>
            <a:r>
              <a:rPr lang="de-DE" sz="2000" dirty="0" err="1" smtClean="0"/>
              <a:t>Podcasts</a:t>
            </a:r>
            <a:r>
              <a:rPr lang="de-DE" sz="2000" dirty="0" smtClean="0"/>
              <a:t>: </a:t>
            </a:r>
            <a:r>
              <a:rPr lang="de-DE" sz="2000" dirty="0" smtClean="0">
                <a:hlinkClick r:id="rId8"/>
              </a:rPr>
              <a:t>https://podcaste97de5.podigee.io/65-grundsteuerreform-zeitgemass</a:t>
            </a:r>
            <a:r>
              <a:rPr lang="de-DE" sz="2000" dirty="0" smtClean="0"/>
              <a:t> </a:t>
            </a:r>
          </a:p>
          <a:p>
            <a:pPr>
              <a:buFont typeface="Arial" pitchFamily="34" charset="0"/>
              <a:buChar char="•"/>
            </a:pPr>
            <a:r>
              <a:rPr lang="de-DE" sz="2000" dirty="0" smtClean="0"/>
              <a:t>Kommentierung unter den Online-Artikeln</a:t>
            </a:r>
          </a:p>
          <a:p>
            <a:pPr>
              <a:buFont typeface="Arial" pitchFamily="34" charset="0"/>
              <a:buChar char="•"/>
            </a:pPr>
            <a:endParaRPr lang="de-DE" sz="2000" dirty="0" smtClean="0"/>
          </a:p>
          <a:p>
            <a:pPr>
              <a:buNone/>
            </a:pPr>
            <a:r>
              <a:rPr lang="de-DE" sz="2000" dirty="0" smtClean="0"/>
              <a:t>Alle veröffentlichten Beiträge zur Bodenwertsteuer sammeln wir hier: </a:t>
            </a:r>
            <a:r>
              <a:rPr lang="de-DE" sz="2000" dirty="0" smtClean="0">
                <a:hlinkClick r:id="rId9"/>
              </a:rPr>
              <a:t>https://www.grundsteuerreform.net/presseecho/</a:t>
            </a:r>
            <a:r>
              <a:rPr lang="de-DE" sz="2000" dirty="0" smtClean="0"/>
              <a:t> </a:t>
            </a:r>
          </a:p>
          <a:p>
            <a:endParaRPr lang="de-DE" sz="20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53</a:t>
            </a:fld>
            <a:endParaRPr lang="de-D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Veranstaltungen</a:t>
            </a:r>
            <a:endParaRPr lang="de-DE" dirty="0"/>
          </a:p>
        </p:txBody>
      </p:sp>
      <p:sp>
        <p:nvSpPr>
          <p:cNvPr id="3" name="Inhaltsplatzhalter 2"/>
          <p:cNvSpPr>
            <a:spLocks noGrp="1"/>
          </p:cNvSpPr>
          <p:nvPr>
            <p:ph idx="1"/>
          </p:nvPr>
        </p:nvSpPr>
        <p:spPr/>
        <p:txBody>
          <a:bodyPr/>
          <a:lstStyle/>
          <a:p>
            <a:r>
              <a:rPr lang="de-DE" sz="2000" dirty="0" smtClean="0"/>
              <a:t>Einladung von Experten zu Infoveranstaltungen</a:t>
            </a:r>
          </a:p>
          <a:p>
            <a:pPr>
              <a:buFont typeface="Arial" pitchFamily="34" charset="0"/>
              <a:buChar char="•"/>
            </a:pPr>
            <a:r>
              <a:rPr lang="de-DE" sz="2000" dirty="0" smtClean="0"/>
              <a:t>Organisation von Diskussionsveranstaltungen</a:t>
            </a:r>
          </a:p>
          <a:p>
            <a:pPr>
              <a:buFont typeface="Arial" pitchFamily="34" charset="0"/>
              <a:buChar char="•"/>
            </a:pPr>
            <a:r>
              <a:rPr lang="de-DE" sz="2000" dirty="0" smtClean="0"/>
              <a:t>Eigene Präsentationen</a:t>
            </a:r>
          </a:p>
          <a:p>
            <a:pPr>
              <a:buFont typeface="Arial" pitchFamily="34" charset="0"/>
              <a:buChar char="•"/>
            </a:pPr>
            <a:endParaRPr lang="de-DE" sz="2000" dirty="0" smtClean="0"/>
          </a:p>
          <a:p>
            <a:pPr>
              <a:buNone/>
            </a:pPr>
            <a:r>
              <a:rPr lang="de-DE" sz="2000" dirty="0" smtClean="0"/>
              <a:t>Thematische Anknüpfungspunkte sind:</a:t>
            </a:r>
          </a:p>
          <a:p>
            <a:pPr>
              <a:buFont typeface="Arial" pitchFamily="34" charset="0"/>
              <a:buChar char="•"/>
            </a:pPr>
            <a:r>
              <a:rPr lang="de-DE" sz="2000" dirty="0" smtClean="0"/>
              <a:t> Grundsteuerfragen</a:t>
            </a:r>
          </a:p>
          <a:p>
            <a:pPr>
              <a:buFont typeface="Arial" pitchFamily="34" charset="0"/>
              <a:buChar char="•"/>
            </a:pPr>
            <a:r>
              <a:rPr lang="de-DE" sz="2000" dirty="0" smtClean="0"/>
              <a:t> Immobilien-, Boden- und Wohnungsmarktsituation</a:t>
            </a:r>
          </a:p>
          <a:p>
            <a:pPr>
              <a:buFont typeface="Arial" pitchFamily="34" charset="0"/>
              <a:buChar char="•"/>
            </a:pPr>
            <a:r>
              <a:rPr lang="de-DE" sz="2000" dirty="0" smtClean="0"/>
              <a:t> Gerechtigkeitsfragen </a:t>
            </a:r>
          </a:p>
          <a:p>
            <a:pPr>
              <a:buFont typeface="Arial" pitchFamily="34" charset="0"/>
              <a:buChar char="•"/>
            </a:pPr>
            <a:r>
              <a:rPr lang="de-DE" sz="2000" dirty="0" smtClean="0"/>
              <a:t> Allgemeine Steuerfragen</a:t>
            </a:r>
          </a:p>
          <a:p>
            <a:pPr>
              <a:buFont typeface="Arial" pitchFamily="34" charset="0"/>
              <a:buChar char="•"/>
            </a:pPr>
            <a:r>
              <a:rPr lang="de-DE" sz="2000" dirty="0" smtClean="0"/>
              <a:t> Stadtplanungsfragen</a:t>
            </a:r>
          </a:p>
          <a:p>
            <a:pPr>
              <a:buFont typeface="Arial" pitchFamily="34" charset="0"/>
              <a:buChar char="•"/>
            </a:pPr>
            <a:r>
              <a:rPr lang="de-DE" sz="2000" dirty="0" smtClean="0"/>
              <a:t> Umweltfragen</a:t>
            </a:r>
            <a:endParaRPr lang="de-DE" sz="20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54</a:t>
            </a:fld>
            <a:endParaRPr lang="de-DE"/>
          </a:p>
        </p:txBody>
      </p:sp>
      <p:pic>
        <p:nvPicPr>
          <p:cNvPr id="1027" name="Picture 3" descr="N:\3_Projekte_Studien\DS1015_Grundsteuerreform_II\2_Inhalte\26_Veranstaltungen\180705 IW Köln\IMG_5366.JPG"/>
          <p:cNvPicPr>
            <a:picLocks noChangeAspect="1" noChangeArrowheads="1"/>
          </p:cNvPicPr>
          <p:nvPr/>
        </p:nvPicPr>
        <p:blipFill>
          <a:blip r:embed="rId2" cstate="print"/>
          <a:srcRect/>
          <a:stretch>
            <a:fillRect/>
          </a:stretch>
        </p:blipFill>
        <p:spPr bwMode="auto">
          <a:xfrm>
            <a:off x="5827717" y="1417638"/>
            <a:ext cx="3043150" cy="2282363"/>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Vernetzen</a:t>
            </a:r>
            <a:endParaRPr lang="de-DE" dirty="0"/>
          </a:p>
        </p:txBody>
      </p:sp>
      <p:sp>
        <p:nvSpPr>
          <p:cNvPr id="3" name="Inhaltsplatzhalter 2"/>
          <p:cNvSpPr>
            <a:spLocks noGrp="1"/>
          </p:cNvSpPr>
          <p:nvPr>
            <p:ph idx="1"/>
          </p:nvPr>
        </p:nvSpPr>
        <p:spPr>
          <a:xfrm>
            <a:off x="457200" y="1866900"/>
            <a:ext cx="8229600" cy="3724275"/>
          </a:xfrm>
        </p:spPr>
        <p:txBody>
          <a:bodyPr/>
          <a:lstStyle/>
          <a:p>
            <a:pPr>
              <a:buFont typeface="Arial" pitchFamily="34" charset="0"/>
              <a:buChar char="•"/>
            </a:pPr>
            <a:r>
              <a:rPr lang="de-DE" sz="2400" dirty="0" smtClean="0"/>
              <a:t> z. B. heute</a:t>
            </a:r>
          </a:p>
          <a:p>
            <a:pPr>
              <a:buFont typeface="Arial" pitchFamily="34" charset="0"/>
              <a:buChar char="•"/>
            </a:pPr>
            <a:r>
              <a:rPr lang="de-DE" sz="2400" dirty="0" smtClean="0"/>
              <a:t> unter unseren Verbänden: </a:t>
            </a:r>
            <a:r>
              <a:rPr lang="de-DE" sz="2400" dirty="0" smtClean="0">
                <a:hlinkClick r:id="rId2"/>
              </a:rPr>
              <a:t>https://www.grundsteuerreform.net/unterstutzer-verbande/</a:t>
            </a:r>
            <a:endParaRPr lang="de-DE" sz="2400" dirty="0" smtClean="0"/>
          </a:p>
          <a:p>
            <a:pPr>
              <a:buFont typeface="Arial" pitchFamily="34" charset="0"/>
              <a:buChar char="•"/>
            </a:pPr>
            <a:r>
              <a:rPr lang="de-DE" sz="2400" dirty="0" smtClean="0"/>
              <a:t>in den Ländern z.B.: </a:t>
            </a:r>
            <a:r>
              <a:rPr lang="de-DE" sz="2400" dirty="0" smtClean="0">
                <a:hlinkClick r:id="rId3"/>
              </a:rPr>
              <a:t>http://neuegeldordnung.de/</a:t>
            </a:r>
            <a:r>
              <a:rPr lang="de-DE" sz="2400" dirty="0" smtClean="0"/>
              <a:t>, </a:t>
            </a:r>
            <a:r>
              <a:rPr lang="de-DE" sz="2400" dirty="0" smtClean="0">
                <a:hlinkClick r:id="rId4"/>
              </a:rPr>
              <a:t>https://www.inwo.de/</a:t>
            </a:r>
            <a:r>
              <a:rPr lang="de-DE" sz="2400" dirty="0" smtClean="0"/>
              <a:t> </a:t>
            </a:r>
            <a:endParaRPr lang="de-DE" sz="2400" dirty="0" smtClean="0">
              <a:solidFill>
                <a:srgbClr val="FF0000"/>
              </a:solidFill>
            </a:endParaRPr>
          </a:p>
          <a:p>
            <a:pPr>
              <a:buFont typeface="Arial" pitchFamily="34" charset="0"/>
              <a:buChar char="•"/>
            </a:pPr>
            <a:r>
              <a:rPr lang="de-DE" sz="2400" dirty="0" smtClean="0"/>
              <a:t>Ansprechpartner für Unterstützung findet ihr hier: </a:t>
            </a:r>
            <a:r>
              <a:rPr lang="de-DE" sz="2400" dirty="0" smtClean="0">
                <a:hlinkClick r:id="rId5"/>
              </a:rPr>
              <a:t>https://www.grundsteuerreform.net/kontakt/</a:t>
            </a:r>
            <a:r>
              <a:rPr lang="de-DE" sz="2400" dirty="0" smtClean="0"/>
              <a:t> oder direkt </a:t>
            </a:r>
            <a:r>
              <a:rPr lang="de-DE" sz="2400" dirty="0" smtClean="0"/>
              <a:t>bei </a:t>
            </a:r>
            <a:r>
              <a:rPr lang="de-DE" sz="2400" dirty="0" smtClean="0">
                <a:hlinkClick r:id="rId6"/>
              </a:rPr>
              <a:t>philipp.heuer@nabu.de</a:t>
            </a:r>
            <a:r>
              <a:rPr lang="de-DE" sz="2400" dirty="0" smtClean="0"/>
              <a:t> , </a:t>
            </a:r>
            <a:r>
              <a:rPr lang="de-DE" sz="2400" dirty="0" smtClean="0">
                <a:hlinkClick r:id="rId7"/>
              </a:rPr>
              <a:t>ulrich.kriese@nabu.de</a:t>
            </a:r>
            <a:r>
              <a:rPr lang="de-DE" sz="2400" dirty="0" smtClean="0"/>
              <a:t> und </a:t>
            </a:r>
            <a:r>
              <a:rPr lang="de-DE" sz="2400" dirty="0" smtClean="0">
                <a:hlinkClick r:id="rId8"/>
              </a:rPr>
              <a:t>d.loehr@umwelt-campus.de</a:t>
            </a:r>
            <a:r>
              <a:rPr lang="de-DE" sz="2400" dirty="0" smtClean="0"/>
              <a:t> </a:t>
            </a:r>
            <a:endParaRPr lang="de-DE" sz="24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55</a:t>
            </a:fld>
            <a:endParaRPr lang="de-D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Spenden</a:t>
            </a:r>
            <a:endParaRPr lang="de-DE" dirty="0"/>
          </a:p>
        </p:txBody>
      </p:sp>
      <p:sp>
        <p:nvSpPr>
          <p:cNvPr id="3" name="Inhaltsplatzhalter 2"/>
          <p:cNvSpPr>
            <a:spLocks noGrp="1"/>
          </p:cNvSpPr>
          <p:nvPr>
            <p:ph idx="1"/>
          </p:nvPr>
        </p:nvSpPr>
        <p:spPr>
          <a:xfrm>
            <a:off x="457200" y="1914525"/>
            <a:ext cx="8229600" cy="4211639"/>
          </a:xfrm>
        </p:spPr>
        <p:txBody>
          <a:bodyPr/>
          <a:lstStyle/>
          <a:p>
            <a:pPr>
              <a:buNone/>
            </a:pPr>
            <a:endParaRPr lang="de-DE" sz="2400" dirty="0" smtClean="0"/>
          </a:p>
          <a:p>
            <a:pPr>
              <a:buNone/>
            </a:pPr>
            <a:endParaRPr lang="de-DE" sz="2400" dirty="0" smtClean="0"/>
          </a:p>
          <a:p>
            <a:pPr>
              <a:buNone/>
            </a:pPr>
            <a:r>
              <a:rPr lang="de-DE" sz="2400" dirty="0" smtClean="0"/>
              <a:t>Online unter </a:t>
            </a:r>
            <a:r>
              <a:rPr lang="de-DE" sz="2400" dirty="0" smtClean="0">
                <a:hlinkClick r:id="rId2"/>
              </a:rPr>
              <a:t>https://www.grundsteuerreform.net/spenden/</a:t>
            </a:r>
            <a:r>
              <a:rPr lang="de-DE" sz="2400" dirty="0" smtClean="0"/>
              <a:t> </a:t>
            </a:r>
          </a:p>
          <a:p>
            <a:pPr>
              <a:buNone/>
            </a:pPr>
            <a:endParaRPr lang="de-DE" sz="2400" dirty="0" smtClean="0"/>
          </a:p>
          <a:p>
            <a:pPr>
              <a:buNone/>
            </a:pPr>
            <a:r>
              <a:rPr lang="de-DE" sz="2400" dirty="0" smtClean="0"/>
              <a:t>Per Überweisung an:</a:t>
            </a:r>
          </a:p>
          <a:p>
            <a:pPr>
              <a:buNone/>
            </a:pPr>
            <a:r>
              <a:rPr lang="de-DE" sz="2000" dirty="0" smtClean="0"/>
              <a:t>Bank für Sozialwirtschaft</a:t>
            </a:r>
          </a:p>
          <a:p>
            <a:pPr>
              <a:buNone/>
            </a:pPr>
            <a:r>
              <a:rPr lang="de-DE" sz="2000" dirty="0" smtClean="0"/>
              <a:t>IBAN DE06 3702 0500 0008 0518 05</a:t>
            </a:r>
          </a:p>
          <a:p>
            <a:pPr>
              <a:buNone/>
            </a:pPr>
            <a:r>
              <a:rPr lang="de-DE" sz="2000" dirty="0" smtClean="0"/>
              <a:t>BIC BFSWDE33XXX</a:t>
            </a:r>
          </a:p>
          <a:p>
            <a:pPr>
              <a:buNone/>
            </a:pPr>
            <a:r>
              <a:rPr lang="de-DE" sz="2000" dirty="0" smtClean="0"/>
              <a:t>Stichwort „Grundsteuer“</a:t>
            </a:r>
          </a:p>
          <a:p>
            <a:pPr>
              <a:buNone/>
            </a:pPr>
            <a:endParaRPr lang="de-DE" sz="2400" dirty="0" smtClean="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56</a:t>
            </a:fld>
            <a:endParaRPr lang="de-DE"/>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Eigene Ideen und Erfahrungen</a:t>
            </a:r>
            <a:endParaRPr lang="de-DE" dirty="0"/>
          </a:p>
        </p:txBody>
      </p:sp>
      <p:sp>
        <p:nvSpPr>
          <p:cNvPr id="3" name="Inhaltsplatzhalter 2"/>
          <p:cNvSpPr>
            <a:spLocks noGrp="1"/>
          </p:cNvSpPr>
          <p:nvPr>
            <p:ph idx="1"/>
          </p:nvPr>
        </p:nvSpPr>
        <p:spPr/>
        <p:txBody>
          <a:bodyPr/>
          <a:lstStyle/>
          <a:p>
            <a:r>
              <a:rPr lang="de-DE" sz="2400" dirty="0" smtClean="0"/>
              <a:t>Welche Erfahrungen habt ihr mit den genannten Methoden gemacht?</a:t>
            </a:r>
          </a:p>
          <a:p>
            <a:r>
              <a:rPr lang="de-DE" sz="2400" dirty="0" smtClean="0"/>
              <a:t>Was überzeugt euch persönlich am meisten?</a:t>
            </a:r>
          </a:p>
          <a:p>
            <a:r>
              <a:rPr lang="de-DE" sz="2400" dirty="0" smtClean="0"/>
              <a:t>Was könnte ihr euch vorstellen umzusetzen?</a:t>
            </a:r>
          </a:p>
          <a:p>
            <a:r>
              <a:rPr lang="de-DE" sz="2400" dirty="0" smtClean="0"/>
              <a:t>Wo benötigt ihr weitere Hilfestellungen oder Unterstützung?</a:t>
            </a:r>
          </a:p>
          <a:p>
            <a:r>
              <a:rPr lang="de-DE" sz="2400" dirty="0" smtClean="0"/>
              <a:t>Wie spricht man euch am besten an? </a:t>
            </a:r>
          </a:p>
          <a:p>
            <a:r>
              <a:rPr lang="de-DE" sz="2400" dirty="0" smtClean="0"/>
              <a:t>Habt ihr weitere Ideen?</a:t>
            </a:r>
          </a:p>
          <a:p>
            <a:endParaRPr lang="de-DE" sz="2400"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57</a:t>
            </a:fld>
            <a:endParaRPr lang="de-DE"/>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 Block 3</a:t>
            </a:r>
            <a:endParaRPr lang="de-DE" dirty="0"/>
          </a:p>
        </p:txBody>
      </p:sp>
      <p:sp>
        <p:nvSpPr>
          <p:cNvPr id="3" name="Inhaltsplatzhalter 2"/>
          <p:cNvSpPr>
            <a:spLocks noGrp="1"/>
          </p:cNvSpPr>
          <p:nvPr>
            <p:ph idx="1"/>
          </p:nvPr>
        </p:nvSpPr>
        <p:spPr>
          <a:xfrm>
            <a:off x="457200" y="1816925"/>
            <a:ext cx="8229600" cy="4309238"/>
          </a:xfrm>
        </p:spPr>
        <p:txBody>
          <a:bodyPr/>
          <a:lstStyle/>
          <a:p>
            <a:r>
              <a:rPr lang="de-DE" sz="2400" dirty="0" smtClean="0"/>
              <a:t>Jede/r kann aktiv werden</a:t>
            </a:r>
          </a:p>
          <a:p>
            <a:r>
              <a:rPr lang="de-DE" sz="2400" dirty="0" smtClean="0"/>
              <a:t>Alle Infos gibt es unter: </a:t>
            </a:r>
            <a:r>
              <a:rPr lang="de-DE" sz="2400" dirty="0" smtClean="0">
                <a:hlinkClick r:id="rId2"/>
              </a:rPr>
              <a:t>https://www.grundsteuerreform.net</a:t>
            </a:r>
            <a:endParaRPr lang="de-DE" sz="2400" dirty="0" smtClean="0"/>
          </a:p>
          <a:p>
            <a:r>
              <a:rPr lang="de-DE" sz="2400" dirty="0" smtClean="0"/>
              <a:t>Kontaktiert uns gerne bei Fragen und Ideen</a:t>
            </a:r>
          </a:p>
          <a:p>
            <a:endParaRPr lang="de-DE" sz="2400" dirty="0" smtClean="0"/>
          </a:p>
          <a:p>
            <a:pPr>
              <a:buNone/>
            </a:pPr>
            <a:r>
              <a:rPr lang="de-DE" sz="2400" dirty="0" smtClean="0"/>
              <a:t>In Block 4 lernen wir mehr darüber:</a:t>
            </a:r>
          </a:p>
          <a:p>
            <a:r>
              <a:rPr lang="de-DE" sz="2400" dirty="0" smtClean="0"/>
              <a:t>Wie man für die Bodenwertsteuer argumentiert</a:t>
            </a:r>
          </a:p>
          <a:p>
            <a:r>
              <a:rPr lang="de-DE" sz="2400" dirty="0" smtClean="0"/>
              <a:t>Was typische Argumente gegen die Bodenwertsteuer sind</a:t>
            </a:r>
          </a:p>
          <a:p>
            <a:r>
              <a:rPr lang="de-DE" sz="2400" dirty="0" smtClean="0"/>
              <a:t>Wie man Gegenargument entkräftet</a:t>
            </a:r>
          </a:p>
          <a:p>
            <a:endParaRPr lang="de-DE" sz="2400" dirty="0" smtClean="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58</a:t>
            </a:fld>
            <a:endParaRPr lang="de-DE"/>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Aufgabe</a:t>
            </a:r>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59</a:t>
            </a:fld>
            <a:endParaRPr lang="de-DE"/>
          </a:p>
        </p:txBody>
      </p:sp>
      <p:sp>
        <p:nvSpPr>
          <p:cNvPr id="8" name="Textfeld 7"/>
          <p:cNvSpPr txBox="1"/>
          <p:nvPr/>
        </p:nvSpPr>
        <p:spPr>
          <a:xfrm>
            <a:off x="628402" y="1591294"/>
            <a:ext cx="8058398" cy="3785652"/>
          </a:xfrm>
          <a:prstGeom prst="rect">
            <a:avLst/>
          </a:prstGeom>
          <a:noFill/>
        </p:spPr>
        <p:txBody>
          <a:bodyPr wrap="square" rtlCol="0">
            <a:spAutoFit/>
          </a:bodyPr>
          <a:lstStyle/>
          <a:p>
            <a:r>
              <a:rPr lang="de-DE" dirty="0" smtClean="0"/>
              <a:t>Überlegt euch auf welche Weise ihr aktiv werden möchtet. Schreibt dazu auf, wen ihr ansprechen möchtet und welche Herangehensweise ihr wählen würdet. </a:t>
            </a:r>
          </a:p>
          <a:p>
            <a:r>
              <a:rPr lang="de-DE" dirty="0" smtClean="0"/>
              <a:t> </a:t>
            </a:r>
          </a:p>
          <a:p>
            <a:r>
              <a:rPr lang="de-DE" dirty="0" smtClean="0"/>
              <a:t>Stellt euch u.a. die Fragen:</a:t>
            </a:r>
          </a:p>
          <a:p>
            <a:pPr>
              <a:buFont typeface="Arial" pitchFamily="34" charset="0"/>
              <a:buChar char="•"/>
            </a:pPr>
            <a:r>
              <a:rPr lang="de-DE" dirty="0" smtClean="0"/>
              <a:t> Wen möchte ich ansprechen?</a:t>
            </a:r>
          </a:p>
          <a:p>
            <a:pPr>
              <a:buFont typeface="Arial" pitchFamily="34" charset="0"/>
              <a:buChar char="•"/>
            </a:pPr>
            <a:r>
              <a:rPr lang="de-DE" dirty="0" smtClean="0"/>
              <a:t> Auf welchem Wege kann ich die Personen erreichen?</a:t>
            </a:r>
          </a:p>
          <a:p>
            <a:pPr>
              <a:buFont typeface="Arial" pitchFamily="34" charset="0"/>
              <a:buChar char="•"/>
            </a:pPr>
            <a:r>
              <a:rPr lang="de-DE" dirty="0" smtClean="0"/>
              <a:t> Welches Thema eignet sich am besten zum Transport der Bodenwertsteuer?</a:t>
            </a:r>
          </a:p>
          <a:p>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arbeiten wir?</a:t>
            </a:r>
            <a:endParaRPr lang="de-DE" dirty="0"/>
          </a:p>
        </p:txBody>
      </p:sp>
      <p:sp>
        <p:nvSpPr>
          <p:cNvPr id="3" name="Inhaltsplatzhalter 2"/>
          <p:cNvSpPr>
            <a:spLocks noGrp="1"/>
          </p:cNvSpPr>
          <p:nvPr>
            <p:ph idx="1"/>
          </p:nvPr>
        </p:nvSpPr>
        <p:spPr/>
        <p:txBody>
          <a:bodyPr>
            <a:normAutofit/>
          </a:bodyPr>
          <a:lstStyle/>
          <a:p>
            <a:pPr>
              <a:buFont typeface="Arial" pitchFamily="34" charset="0"/>
              <a:buChar char="•"/>
            </a:pPr>
            <a:r>
              <a:rPr lang="de-DE" sz="2800" dirty="0" smtClean="0"/>
              <a:t>Öffentlichkeitsarbeit zur Bodensteuer</a:t>
            </a:r>
          </a:p>
          <a:p>
            <a:pPr>
              <a:buFont typeface="Arial" pitchFamily="34" charset="0"/>
              <a:buChar char="•"/>
            </a:pPr>
            <a:r>
              <a:rPr lang="de-DE" sz="2800" dirty="0" smtClean="0"/>
              <a:t>Vertretung der Idee einer Bodensteuer im politischen Diskurs und den Medien</a:t>
            </a:r>
          </a:p>
          <a:p>
            <a:pPr>
              <a:buFont typeface="Arial" pitchFamily="34" charset="0"/>
              <a:buChar char="•"/>
            </a:pPr>
            <a:r>
              <a:rPr lang="de-DE" sz="2800" dirty="0" smtClean="0"/>
              <a:t>Vernetzung von Interessierten zur Bodensteuer</a:t>
            </a:r>
          </a:p>
          <a:p>
            <a:pPr>
              <a:buFont typeface="Arial" pitchFamily="34" charset="0"/>
              <a:buChar char="•"/>
            </a:pPr>
            <a:r>
              <a:rPr lang="de-DE" sz="2800" dirty="0" smtClean="0"/>
              <a:t>Verbreitung von Informationen über Soziale Medien und das Internet</a:t>
            </a:r>
          </a:p>
          <a:p>
            <a:pPr>
              <a:buFont typeface="Arial" pitchFamily="34" charset="0"/>
              <a:buChar char="•"/>
            </a:pPr>
            <a:r>
              <a:rPr lang="de-DE" sz="2800" dirty="0" smtClean="0"/>
              <a:t>Sammlung von Initiativen und Medienberichten  zur Bodensteuer</a:t>
            </a:r>
          </a:p>
          <a:p>
            <a:pPr lvl="1"/>
            <a:endParaRPr lang="de-DE" dirty="0" smtClean="0"/>
          </a:p>
          <a:p>
            <a:pPr lvl="1"/>
            <a:endParaRPr lang="de-DE" dirty="0" smtClean="0"/>
          </a:p>
          <a:p>
            <a:pPr lvl="1"/>
            <a:endParaRPr lang="de-DE" dirty="0" smtClean="0"/>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6</a:t>
            </a:fld>
            <a:endParaRPr lang="de-D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99460"/>
            <a:ext cx="8229600" cy="1143000"/>
          </a:xfrm>
        </p:spPr>
        <p:txBody>
          <a:bodyPr/>
          <a:lstStyle/>
          <a:p>
            <a:r>
              <a:rPr lang="de-DE" dirty="0" smtClean="0"/>
              <a:t>Block 4: Argumentieren</a:t>
            </a:r>
            <a:endParaRPr lang="de-DE" dirty="0"/>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60</a:t>
            </a:fld>
            <a:endParaRPr lang="de-DE"/>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a:t>Konfrontation mit Einwänden</a:t>
            </a:r>
          </a:p>
        </p:txBody>
      </p:sp>
      <p:sp>
        <p:nvSpPr>
          <p:cNvPr id="24579" name="Rectangle 1027"/>
          <p:cNvSpPr>
            <a:spLocks noGrp="1"/>
          </p:cNvSpPr>
          <p:nvPr>
            <p:ph type="body" idx="1"/>
          </p:nvPr>
        </p:nvSpPr>
        <p:spPr>
          <a:xfrm>
            <a:off x="428596" y="3230088"/>
            <a:ext cx="8472518" cy="900106"/>
          </a:xfrm>
        </p:spPr>
        <p:txBody>
          <a:bodyPr/>
          <a:lstStyle/>
          <a:p>
            <a:pPr algn="ctr" eaLnBrk="1" hangingPunct="1">
              <a:lnSpc>
                <a:spcPct val="90000"/>
              </a:lnSpc>
              <a:buNone/>
            </a:pPr>
            <a:r>
              <a:rPr lang="de-DE" sz="3200" b="1" dirty="0"/>
              <a:t>„Wertvolle Häuser sollten mit in die Besteuerung einfließen.“</a:t>
            </a:r>
            <a:r>
              <a:rPr lang="de-DE" sz="3200" dirty="0"/>
              <a:t> </a:t>
            </a:r>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61</a:t>
            </a:fld>
            <a:endParaRPr lang="de-D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a:t>Konfrontation mit Einwänden</a:t>
            </a:r>
          </a:p>
        </p:txBody>
      </p:sp>
      <p:sp>
        <p:nvSpPr>
          <p:cNvPr id="24579" name="Rectangle 1027"/>
          <p:cNvSpPr>
            <a:spLocks noGrp="1"/>
          </p:cNvSpPr>
          <p:nvPr>
            <p:ph type="body" idx="1"/>
          </p:nvPr>
        </p:nvSpPr>
        <p:spPr>
          <a:xfrm>
            <a:off x="428596" y="2786058"/>
            <a:ext cx="8072494" cy="1795070"/>
          </a:xfrm>
        </p:spPr>
        <p:txBody>
          <a:bodyPr/>
          <a:lstStyle/>
          <a:p>
            <a:pPr algn="ctr">
              <a:lnSpc>
                <a:spcPct val="90000"/>
              </a:lnSpc>
              <a:buNone/>
            </a:pPr>
            <a:r>
              <a:rPr lang="de-DE" sz="3200" b="1" dirty="0"/>
              <a:t>„Eine Strafsteuer auf Kosten von Eigenheimbesitzern, deren Vermögensbildung/Altersvorsorge in Frage gestellt wird.“</a:t>
            </a:r>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a:t>Konfrontation mit Einwänden</a:t>
            </a:r>
          </a:p>
        </p:txBody>
      </p:sp>
      <p:sp>
        <p:nvSpPr>
          <p:cNvPr id="24579" name="Rectangle 1027"/>
          <p:cNvSpPr>
            <a:spLocks noGrp="1"/>
          </p:cNvSpPr>
          <p:nvPr>
            <p:ph type="body" idx="1"/>
          </p:nvPr>
        </p:nvSpPr>
        <p:spPr>
          <a:xfrm>
            <a:off x="428596" y="3206338"/>
            <a:ext cx="8472518" cy="900106"/>
          </a:xfrm>
        </p:spPr>
        <p:txBody>
          <a:bodyPr/>
          <a:lstStyle/>
          <a:p>
            <a:pPr algn="ctr" eaLnBrk="1" hangingPunct="1">
              <a:lnSpc>
                <a:spcPct val="90000"/>
              </a:lnSpc>
              <a:buNone/>
            </a:pPr>
            <a:r>
              <a:rPr lang="de-DE" sz="3200" b="1" dirty="0"/>
              <a:t>„Oma wird aus ihrem Häuschen vertrieben.“</a:t>
            </a:r>
            <a:r>
              <a:rPr lang="de-DE" sz="3200" dirty="0"/>
              <a:t> </a:t>
            </a:r>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p:txBody>
      </p:sp>
    </p:spTree>
    <p:extLst>
      <p:ext uri="{BB962C8B-B14F-4D97-AF65-F5344CB8AC3E}">
        <p14:creationId xmlns:p14="http://schemas.microsoft.com/office/powerpoint/2010/main" xmlns="" val="7278778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a:t>Konfrontation mit </a:t>
            </a:r>
            <a:r>
              <a:rPr lang="de-DE" dirty="0" smtClean="0"/>
              <a:t>Einwänden</a:t>
            </a:r>
            <a:endParaRPr lang="de-DE" dirty="0"/>
          </a:p>
        </p:txBody>
      </p:sp>
      <p:sp>
        <p:nvSpPr>
          <p:cNvPr id="24579" name="Rectangle 1027"/>
          <p:cNvSpPr>
            <a:spLocks noGrp="1"/>
          </p:cNvSpPr>
          <p:nvPr>
            <p:ph type="body" idx="1"/>
          </p:nvPr>
        </p:nvSpPr>
        <p:spPr>
          <a:xfrm>
            <a:off x="428596" y="2928934"/>
            <a:ext cx="8480425" cy="1000132"/>
          </a:xfrm>
        </p:spPr>
        <p:txBody>
          <a:bodyPr/>
          <a:lstStyle/>
          <a:p>
            <a:pPr algn="ctr" eaLnBrk="1" hangingPunct="1">
              <a:lnSpc>
                <a:spcPct val="90000"/>
              </a:lnSpc>
              <a:buNone/>
            </a:pPr>
            <a:r>
              <a:rPr lang="de-DE" sz="3200" b="1" dirty="0"/>
              <a:t>„Die geringe Höhe der Grundsteuer bewirkt doch gar nichts. Andere Mittel sind wirksamer.“ </a:t>
            </a:r>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a:t>Konfrontation mit Einwänden</a:t>
            </a:r>
          </a:p>
        </p:txBody>
      </p:sp>
      <p:sp>
        <p:nvSpPr>
          <p:cNvPr id="24579" name="Rectangle 1027"/>
          <p:cNvSpPr>
            <a:spLocks noGrp="1"/>
          </p:cNvSpPr>
          <p:nvPr>
            <p:ph type="body" idx="1"/>
          </p:nvPr>
        </p:nvSpPr>
        <p:spPr>
          <a:xfrm>
            <a:off x="428596" y="2786058"/>
            <a:ext cx="8072494" cy="1071569"/>
          </a:xfrm>
        </p:spPr>
        <p:txBody>
          <a:bodyPr/>
          <a:lstStyle/>
          <a:p>
            <a:pPr algn="ctr">
              <a:lnSpc>
                <a:spcPct val="90000"/>
              </a:lnSpc>
              <a:buNone/>
            </a:pPr>
            <a:r>
              <a:rPr lang="de-DE" sz="3200" b="1" dirty="0"/>
              <a:t>„Hohe Bodenwerte führen zu höheren Mieten.“</a:t>
            </a:r>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65</a:t>
            </a:fld>
            <a:endParaRPr lang="de-D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a:t>Konfrontation mit Einwänden</a:t>
            </a:r>
          </a:p>
        </p:txBody>
      </p:sp>
      <p:sp>
        <p:nvSpPr>
          <p:cNvPr id="24579" name="Rectangle 1027"/>
          <p:cNvSpPr>
            <a:spLocks noGrp="1"/>
          </p:cNvSpPr>
          <p:nvPr>
            <p:ph type="body" idx="1"/>
          </p:nvPr>
        </p:nvSpPr>
        <p:spPr>
          <a:xfrm>
            <a:off x="428596" y="3000372"/>
            <a:ext cx="8472518" cy="900106"/>
          </a:xfrm>
        </p:spPr>
        <p:txBody>
          <a:bodyPr/>
          <a:lstStyle/>
          <a:p>
            <a:pPr algn="ctr" eaLnBrk="1" hangingPunct="1">
              <a:lnSpc>
                <a:spcPct val="90000"/>
              </a:lnSpc>
              <a:buNone/>
            </a:pPr>
            <a:r>
              <a:rPr lang="de-DE" sz="3200" b="1" dirty="0"/>
              <a:t>„Solange die Grundsteuer auf Mieter </a:t>
            </a:r>
            <a:r>
              <a:rPr lang="de-DE" sz="3200" b="1" dirty="0" err="1"/>
              <a:t>umlegbar</a:t>
            </a:r>
            <a:r>
              <a:rPr lang="de-DE" sz="3200" b="1" dirty="0"/>
              <a:t> bleibt, ist Mietern mit einer Bodenwertsteuer nicht geholfen.“</a:t>
            </a:r>
            <a:r>
              <a:rPr lang="de-DE" sz="3200" dirty="0"/>
              <a:t> </a:t>
            </a:r>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66</a:t>
            </a:fld>
            <a:endParaRPr lang="de-DE" dirty="0"/>
          </a:p>
        </p:txBody>
      </p:sp>
    </p:spTree>
    <p:extLst>
      <p:ext uri="{BB962C8B-B14F-4D97-AF65-F5344CB8AC3E}">
        <p14:creationId xmlns:p14="http://schemas.microsoft.com/office/powerpoint/2010/main" xmlns="" val="36829757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a:t>Konfrontation mit </a:t>
            </a:r>
            <a:r>
              <a:rPr lang="de-DE" dirty="0" smtClean="0"/>
              <a:t>Einwänden</a:t>
            </a:r>
            <a:endParaRPr lang="de-DE" dirty="0"/>
          </a:p>
        </p:txBody>
      </p:sp>
      <p:sp>
        <p:nvSpPr>
          <p:cNvPr id="24579" name="Rectangle 1027"/>
          <p:cNvSpPr>
            <a:spLocks noGrp="1"/>
          </p:cNvSpPr>
          <p:nvPr>
            <p:ph type="body" idx="1"/>
          </p:nvPr>
        </p:nvSpPr>
        <p:spPr>
          <a:xfrm>
            <a:off x="428596" y="2714620"/>
            <a:ext cx="8480425" cy="1328733"/>
          </a:xfrm>
        </p:spPr>
        <p:txBody>
          <a:bodyPr/>
          <a:lstStyle/>
          <a:p>
            <a:pPr algn="ctr">
              <a:lnSpc>
                <a:spcPct val="90000"/>
              </a:lnSpc>
              <a:buNone/>
            </a:pPr>
            <a:r>
              <a:rPr lang="de-DE" sz="3200" b="1" dirty="0"/>
              <a:t>„Die Orientierung an den Bodenrichtwerten führt zu stetigen Steuererhöhungen.“</a:t>
            </a:r>
          </a:p>
          <a:p>
            <a:pPr algn="ctr" eaLnBrk="1" hangingPunct="1">
              <a:lnSpc>
                <a:spcPct val="90000"/>
              </a:lnSpc>
            </a:pPr>
            <a:endParaRPr lang="de-DE" sz="1600" dirty="0"/>
          </a:p>
          <a:p>
            <a:pPr algn="ctr" eaLnBrk="1" hangingPunct="1">
              <a:lnSpc>
                <a:spcPct val="90000"/>
              </a:lnSpc>
            </a:pPr>
            <a:endParaRPr lang="de-DE" sz="1600" dirty="0"/>
          </a:p>
          <a:p>
            <a:pPr algn="ctr" eaLnBrk="1" hangingPunct="1">
              <a:lnSpc>
                <a:spcPct val="90000"/>
              </a:lnSpc>
            </a:pPr>
            <a:endParaRPr lang="de-DE" sz="1600" dirty="0"/>
          </a:p>
          <a:p>
            <a:pPr algn="ctr" eaLnBrk="1" hangingPunct="1">
              <a:lnSpc>
                <a:spcPct val="90000"/>
              </a:lnSpc>
            </a:pPr>
            <a:endParaRPr lang="de-DE" sz="1600" dirty="0"/>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67</a:t>
            </a:fld>
            <a:endParaRPr lang="de-D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pPr eaLnBrk="1" hangingPunct="1"/>
            <a:r>
              <a:rPr lang="de-DE" dirty="0"/>
              <a:t>Konfrontation mit Einwänden</a:t>
            </a:r>
          </a:p>
        </p:txBody>
      </p:sp>
      <p:sp>
        <p:nvSpPr>
          <p:cNvPr id="24579" name="Rectangle 1027"/>
          <p:cNvSpPr>
            <a:spLocks noGrp="1"/>
          </p:cNvSpPr>
          <p:nvPr>
            <p:ph type="body" idx="1"/>
          </p:nvPr>
        </p:nvSpPr>
        <p:spPr>
          <a:xfrm>
            <a:off x="428596" y="3000372"/>
            <a:ext cx="8472518" cy="900106"/>
          </a:xfrm>
        </p:spPr>
        <p:txBody>
          <a:bodyPr/>
          <a:lstStyle/>
          <a:p>
            <a:pPr algn="ctr" eaLnBrk="1" hangingPunct="1">
              <a:lnSpc>
                <a:spcPct val="90000"/>
              </a:lnSpc>
              <a:buNone/>
            </a:pPr>
            <a:r>
              <a:rPr lang="de-DE" sz="3200" b="1" dirty="0"/>
              <a:t>„Große Unterschiede bei der Grundsteuer gefährden den sozialen Frieden.“</a:t>
            </a:r>
            <a:r>
              <a:rPr lang="de-DE" sz="3200" dirty="0"/>
              <a:t> </a:t>
            </a:r>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a:p>
            <a:pPr eaLnBrk="1" hangingPunct="1">
              <a:lnSpc>
                <a:spcPct val="90000"/>
              </a:lnSpc>
            </a:pPr>
            <a:endParaRPr lang="de-DE" sz="1600" dirty="0"/>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68</a:t>
            </a:fld>
            <a:endParaRPr lang="de-DE" dirty="0"/>
          </a:p>
        </p:txBody>
      </p:sp>
    </p:spTree>
    <p:extLst>
      <p:ext uri="{BB962C8B-B14F-4D97-AF65-F5344CB8AC3E}">
        <p14:creationId xmlns:p14="http://schemas.microsoft.com/office/powerpoint/2010/main" xmlns="" val="11310652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a:t>
            </a:r>
            <a:endParaRPr lang="de-DE" dirty="0"/>
          </a:p>
        </p:txBody>
      </p:sp>
      <p:sp>
        <p:nvSpPr>
          <p:cNvPr id="3" name="Inhaltsplatzhalter 2"/>
          <p:cNvSpPr>
            <a:spLocks noGrp="1"/>
          </p:cNvSpPr>
          <p:nvPr>
            <p:ph idx="1"/>
          </p:nvPr>
        </p:nvSpPr>
        <p:spPr/>
        <p:txBody>
          <a:bodyPr/>
          <a:lstStyle/>
          <a:p>
            <a:pPr algn="ctr">
              <a:buNone/>
            </a:pPr>
            <a:endParaRPr lang="de-DE" sz="2800" dirty="0" smtClean="0"/>
          </a:p>
          <a:p>
            <a:pPr algn="ctr">
              <a:buNone/>
            </a:pPr>
            <a:r>
              <a:rPr lang="de-DE" sz="2800" dirty="0" smtClean="0"/>
              <a:t>Alle </a:t>
            </a:r>
            <a:r>
              <a:rPr lang="de-DE" sz="2800" dirty="0" smtClean="0"/>
              <a:t>wichtigen Infos findet man unter </a:t>
            </a:r>
            <a:r>
              <a:rPr lang="de-DE" sz="2800" dirty="0" smtClean="0">
                <a:hlinkClick r:id="rId3"/>
              </a:rPr>
              <a:t>https://www.grundsteuerreform.net</a:t>
            </a:r>
            <a:endParaRPr lang="de-DE" sz="2800" dirty="0" smtClean="0"/>
          </a:p>
          <a:p>
            <a:pPr algn="ctr">
              <a:buNone/>
            </a:pPr>
            <a:r>
              <a:rPr lang="de-DE" sz="2800" dirty="0" smtClean="0"/>
              <a:t>Unterstützung findet man bei Philipp Heuer (</a:t>
            </a:r>
            <a:r>
              <a:rPr lang="de-DE" sz="2800" dirty="0" smtClean="0">
                <a:hlinkClick r:id="rId4"/>
              </a:rPr>
              <a:t>philipp.heuer@nabu.de</a:t>
            </a:r>
            <a:r>
              <a:rPr lang="de-DE" sz="2800" dirty="0" smtClean="0"/>
              <a:t>), Ulrich </a:t>
            </a:r>
            <a:r>
              <a:rPr lang="de-DE" sz="2800" dirty="0" smtClean="0"/>
              <a:t>Kriese (</a:t>
            </a:r>
            <a:r>
              <a:rPr lang="de-DE" sz="2800" dirty="0" smtClean="0">
                <a:hlinkClick r:id="rId5"/>
              </a:rPr>
              <a:t>ulrich.kriese@nabu.de</a:t>
            </a:r>
            <a:r>
              <a:rPr lang="de-DE" sz="2800" dirty="0" smtClean="0"/>
              <a:t>) und </a:t>
            </a:r>
            <a:r>
              <a:rPr lang="de-DE" sz="2800" dirty="0" smtClean="0"/>
              <a:t>Dirk Löhr </a:t>
            </a:r>
            <a:r>
              <a:rPr lang="de-DE" sz="2800" dirty="0" smtClean="0"/>
              <a:t>(</a:t>
            </a:r>
            <a:r>
              <a:rPr lang="de-DE" sz="2800" dirty="0" smtClean="0">
                <a:hlinkClick r:id="rId6"/>
              </a:rPr>
              <a:t>d.loehr@umwelt-campus.de</a:t>
            </a:r>
            <a:r>
              <a:rPr lang="de-DE" sz="2800" dirty="0" smtClean="0"/>
              <a:t>)</a:t>
            </a:r>
            <a:endParaRPr lang="de-DE" sz="2800" dirty="0" smtClean="0"/>
          </a:p>
          <a:p>
            <a:endParaRPr lang="de-DE"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arbeiten wir?</a:t>
            </a:r>
            <a:endParaRPr lang="de-DE" dirty="0"/>
          </a:p>
        </p:txBody>
      </p:sp>
      <p:sp>
        <p:nvSpPr>
          <p:cNvPr id="3" name="Inhaltsplatzhalter 2"/>
          <p:cNvSpPr>
            <a:spLocks noGrp="1"/>
          </p:cNvSpPr>
          <p:nvPr>
            <p:ph idx="1"/>
          </p:nvPr>
        </p:nvSpPr>
        <p:spPr/>
        <p:txBody>
          <a:bodyPr>
            <a:normAutofit fontScale="92500" lnSpcReduction="10000"/>
          </a:bodyPr>
          <a:lstStyle/>
          <a:p>
            <a:pPr>
              <a:buFont typeface="Arial" pitchFamily="34" charset="0"/>
              <a:buChar char="•"/>
            </a:pPr>
            <a:r>
              <a:rPr lang="de-DE" dirty="0" smtClean="0"/>
              <a:t>Hauptteil der Arbeit erfolgt ehrenamtlich oder über die Arbeit der Unterstützerverbände (auch diese arbeiten zu großen Teilen ehrenamtlich)</a:t>
            </a:r>
          </a:p>
          <a:p>
            <a:pPr>
              <a:buFont typeface="Arial" pitchFamily="34" charset="0"/>
              <a:buChar char="•"/>
            </a:pPr>
            <a:r>
              <a:rPr lang="de-DE" dirty="0" smtClean="0"/>
              <a:t>Bis zum 31.03.2020 mit einer hauptamtlichen Stelle beim NABU, die die Koordination der Tätigkeiten übernimmt</a:t>
            </a:r>
          </a:p>
          <a:p>
            <a:pPr>
              <a:buFont typeface="Arial" pitchFamily="34" charset="0"/>
              <a:buChar char="•"/>
            </a:pPr>
            <a:r>
              <a:rPr lang="de-DE" dirty="0" smtClean="0"/>
              <a:t>Die Arbeit ist daher vom Engagement und der Hilfe der Unterstützer*innen abhängig</a:t>
            </a:r>
          </a:p>
          <a:p>
            <a:pPr>
              <a:buFont typeface="Arial" pitchFamily="34" charset="0"/>
              <a:buChar char="•"/>
            </a:pPr>
            <a:r>
              <a:rPr lang="de-DE" dirty="0" smtClean="0"/>
              <a:t>Die Finanzierung erfolgt fast ausschließlich über Spenden</a:t>
            </a:r>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7</a:t>
            </a:fld>
            <a:endParaRPr lang="de-D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67743"/>
            <a:ext cx="8229600" cy="1143000"/>
          </a:xfrm>
        </p:spPr>
        <p:txBody>
          <a:bodyPr/>
          <a:lstStyle/>
          <a:p>
            <a:r>
              <a:rPr lang="de-DE" dirty="0" smtClean="0"/>
              <a:t>Vielen Dank für Ihre Aufmerksamkeit!</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01645"/>
            <a:ext cx="8229600" cy="1143000"/>
          </a:xfrm>
        </p:spPr>
        <p:txBody>
          <a:bodyPr/>
          <a:lstStyle/>
          <a:p>
            <a:r>
              <a:rPr lang="de-DE" dirty="0" smtClean="0"/>
              <a:t>Block 1: Hintergrund Grundsteuer</a:t>
            </a:r>
            <a:endParaRPr lang="de-DE" dirty="0"/>
          </a:p>
        </p:txBody>
      </p:sp>
      <p:sp>
        <p:nvSpPr>
          <p:cNvPr id="3" name="Inhaltsplatzhalter 2"/>
          <p:cNvSpPr>
            <a:spLocks noGrp="1"/>
          </p:cNvSpPr>
          <p:nvPr>
            <p:ph idx="1"/>
          </p:nvPr>
        </p:nvSpPr>
        <p:spPr>
          <a:xfrm>
            <a:off x="457200" y="3244645"/>
            <a:ext cx="8229600" cy="2881518"/>
          </a:xfrm>
        </p:spPr>
        <p:txBody>
          <a:bodyPr/>
          <a:lstStyle/>
          <a:p>
            <a:pPr marL="457200" indent="-457200">
              <a:buFont typeface="+mj-lt"/>
              <a:buAutoNum type="arabicPeriod"/>
            </a:pPr>
            <a:r>
              <a:rPr lang="de-DE" dirty="0" smtClean="0"/>
              <a:t>Grundsteuer</a:t>
            </a:r>
          </a:p>
          <a:p>
            <a:pPr marL="457200" indent="-457200">
              <a:buFont typeface="+mj-lt"/>
              <a:buAutoNum type="arabicPeriod"/>
            </a:pPr>
            <a:r>
              <a:rPr lang="de-DE" dirty="0" smtClean="0"/>
              <a:t>Grundsteuerreform</a:t>
            </a:r>
          </a:p>
          <a:p>
            <a:pPr marL="457200" indent="-457200">
              <a:buFont typeface="+mj-lt"/>
              <a:buAutoNum type="arabicPeriod"/>
            </a:pPr>
            <a:r>
              <a:rPr lang="de-DE" dirty="0" smtClean="0"/>
              <a:t>Grundsteuermodelle</a:t>
            </a:r>
          </a:p>
          <a:p>
            <a:pPr marL="457200" indent="-457200">
              <a:buFont typeface="+mj-lt"/>
              <a:buAutoNum type="arabicPeriod"/>
            </a:pPr>
            <a:r>
              <a:rPr lang="de-DE" dirty="0" smtClean="0"/>
              <a:t>Bodensteuer</a:t>
            </a:r>
          </a:p>
        </p:txBody>
      </p:sp>
      <p:sp>
        <p:nvSpPr>
          <p:cNvPr id="4" name="Datumsplatzhalter 3"/>
          <p:cNvSpPr>
            <a:spLocks noGrp="1"/>
          </p:cNvSpPr>
          <p:nvPr>
            <p:ph type="dt" sz="half" idx="10"/>
          </p:nvPr>
        </p:nvSpPr>
        <p:spPr/>
        <p:txBody>
          <a:bodyPr/>
          <a:lstStyle/>
          <a:p>
            <a:fld id="{92DAD4A6-0FF0-4944-901B-0832F647C596}" type="datetimeFigureOut">
              <a:rPr lang="de-DE" smtClean="0"/>
              <a:pPr/>
              <a:t>24.02.2020</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80D2A-8001-4F07-B440-11000DED4989}" type="slidenum">
              <a:rPr lang="de-DE" smtClean="0"/>
              <a:pPr/>
              <a:t>8</a:t>
            </a:fld>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Grundsteuer</a:t>
            </a:r>
            <a:endParaRPr lang="de-DE" dirty="0"/>
          </a:p>
        </p:txBody>
      </p:sp>
      <p:sp>
        <p:nvSpPr>
          <p:cNvPr id="3" name="Inhaltsplatzhalter 2"/>
          <p:cNvSpPr>
            <a:spLocks noGrp="1"/>
          </p:cNvSpPr>
          <p:nvPr>
            <p:ph idx="1"/>
          </p:nvPr>
        </p:nvSpPr>
        <p:spPr/>
        <p:txBody>
          <a:bodyPr>
            <a:noAutofit/>
          </a:bodyPr>
          <a:lstStyle/>
          <a:p>
            <a:pPr>
              <a:buFont typeface="Arial" pitchFamily="34" charset="0"/>
              <a:buChar char="•"/>
            </a:pPr>
            <a:r>
              <a:rPr lang="de-DE" sz="2000" dirty="0" smtClean="0"/>
              <a:t>Kommunale Steuer auf Grundbesitz </a:t>
            </a:r>
          </a:p>
          <a:p>
            <a:pPr>
              <a:buFont typeface="Arial" pitchFamily="34" charset="0"/>
              <a:buChar char="•"/>
            </a:pPr>
            <a:r>
              <a:rPr lang="de-DE" sz="2000" dirty="0" smtClean="0"/>
              <a:t>Eine der ältesten Steuern Deutschlands</a:t>
            </a:r>
          </a:p>
          <a:p>
            <a:pPr>
              <a:buFont typeface="Arial" pitchFamily="34" charset="0"/>
              <a:buChar char="•"/>
            </a:pPr>
            <a:r>
              <a:rPr lang="de-DE" sz="2000" dirty="0" smtClean="0"/>
              <a:t>Verbleibt zu 100 Prozent bei den Kommunen </a:t>
            </a:r>
          </a:p>
          <a:p>
            <a:pPr>
              <a:buFont typeface="Arial" pitchFamily="34" charset="0"/>
              <a:buChar char="•"/>
            </a:pPr>
            <a:r>
              <a:rPr lang="de-DE" sz="2000" dirty="0" smtClean="0"/>
              <a:t>Bildet ca. 15 % des kommunalen Steueraufkommens</a:t>
            </a:r>
          </a:p>
          <a:p>
            <a:pPr>
              <a:buFont typeface="Arial" pitchFamily="34" charset="0"/>
              <a:buChar char="•"/>
            </a:pPr>
            <a:r>
              <a:rPr lang="de-DE" sz="2000" dirty="0" smtClean="0"/>
              <a:t>Ca. 14 Milliarden Euro insgesamt (2017)</a:t>
            </a:r>
          </a:p>
          <a:p>
            <a:pPr>
              <a:buFont typeface="Arial" pitchFamily="34" charset="0"/>
              <a:buChar char="•"/>
            </a:pPr>
            <a:r>
              <a:rPr lang="de-DE" sz="2000" dirty="0" smtClean="0"/>
              <a:t>Eigentümer von Grundbesitz zahlen sie direkt/Mieter*innen zahlen sie über die Nebenkosten, da diese Kosten </a:t>
            </a:r>
            <a:r>
              <a:rPr lang="de-DE" sz="2000" dirty="0" err="1" smtClean="0"/>
              <a:t>umlegbar</a:t>
            </a:r>
            <a:r>
              <a:rPr lang="de-DE" sz="2000" dirty="0" smtClean="0"/>
              <a:t> sind</a:t>
            </a:r>
          </a:p>
          <a:p>
            <a:r>
              <a:rPr lang="de-DE" sz="2000" dirty="0" smtClean="0"/>
              <a:t>Der Anteil der Grundsteuer an den Ausgaben eines Durchschnittshaushaltes beträgt 0,5%</a:t>
            </a:r>
          </a:p>
          <a:p>
            <a:pPr>
              <a:buFont typeface="Arial" pitchFamily="34" charset="0"/>
              <a:buChar char="•"/>
            </a:pPr>
            <a:r>
              <a:rPr lang="de-DE" sz="2000" dirty="0" smtClean="0"/>
              <a:t>Grundlage bilden die Einheitswerte (West 1964/Ost 1935)</a:t>
            </a:r>
          </a:p>
          <a:p>
            <a:pPr lvl="1">
              <a:buFont typeface="Arial" pitchFamily="34" charset="0"/>
              <a:buChar char="•"/>
            </a:pPr>
            <a:r>
              <a:rPr lang="de-DE" sz="2000" dirty="0" smtClean="0"/>
              <a:t>Berechnung: Steuermessbetrag (Einheitswert*Messzahl) x Hebesatz = Grundsteuer</a:t>
            </a:r>
          </a:p>
        </p:txBody>
      </p:sp>
      <p:sp>
        <p:nvSpPr>
          <p:cNvPr id="4" name="Datumsplatzhalter 3"/>
          <p:cNvSpPr>
            <a:spLocks noGrp="1"/>
          </p:cNvSpPr>
          <p:nvPr>
            <p:ph type="dt" sz="half" idx="10"/>
          </p:nvPr>
        </p:nvSpPr>
        <p:spPr>
          <a:xfrm>
            <a:off x="457200" y="6356350"/>
            <a:ext cx="2133600" cy="365125"/>
          </a:xfrm>
        </p:spPr>
        <p:txBody>
          <a:bodyPr/>
          <a:lstStyle/>
          <a:p>
            <a:fld id="{92DAD4A6-0FF0-4944-901B-0832F647C596}" type="datetimeFigureOut">
              <a:rPr lang="de-DE" smtClean="0"/>
              <a:pPr/>
              <a:t>24.02.2020</a:t>
            </a:fld>
            <a:endParaRPr lang="de-DE" dirty="0"/>
          </a:p>
        </p:txBody>
      </p:sp>
      <p:sp>
        <p:nvSpPr>
          <p:cNvPr id="5" name="Fußzeilenplatzhalter 4"/>
          <p:cNvSpPr>
            <a:spLocks noGrp="1"/>
          </p:cNvSpPr>
          <p:nvPr>
            <p:ph type="ftr" sz="quarter" idx="11"/>
          </p:nvPr>
        </p:nvSpPr>
        <p:spPr>
          <a:xfrm>
            <a:off x="3124200" y="6356350"/>
            <a:ext cx="2895600" cy="365125"/>
          </a:xfrm>
        </p:spPr>
        <p:txBody>
          <a:bodyPr/>
          <a:lstStyle/>
          <a:p>
            <a:endParaRPr lang="de-DE"/>
          </a:p>
        </p:txBody>
      </p:sp>
      <p:sp>
        <p:nvSpPr>
          <p:cNvPr id="6" name="Foliennummernplatzhalter 5"/>
          <p:cNvSpPr>
            <a:spLocks noGrp="1"/>
          </p:cNvSpPr>
          <p:nvPr>
            <p:ph type="sldNum" sz="quarter" idx="12"/>
          </p:nvPr>
        </p:nvSpPr>
        <p:spPr>
          <a:xfrm>
            <a:off x="6553200" y="6356350"/>
            <a:ext cx="2133600" cy="365125"/>
          </a:xfrm>
        </p:spPr>
        <p:txBody>
          <a:bodyPr/>
          <a:lstStyle/>
          <a:p>
            <a:fld id="{69680D2A-8001-4F07-B440-11000DED4989}" type="slidenum">
              <a:rPr lang="de-DE" smtClean="0"/>
              <a:pPr/>
              <a:t>9</a:t>
            </a:fld>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5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3277</Words>
  <Application>Microsoft Macintosh PowerPoint</Application>
  <PresentationFormat>Bildschirmpräsentation (4:3)</PresentationFormat>
  <Paragraphs>630</Paragraphs>
  <Slides>70</Slides>
  <Notes>25</Notes>
  <HiddenSlides>0</HiddenSlides>
  <MMClips>0</MMClips>
  <ScaleCrop>false</ScaleCrop>
  <HeadingPairs>
    <vt:vector size="4" baseType="variant">
      <vt:variant>
        <vt:lpstr>Design</vt:lpstr>
      </vt:variant>
      <vt:variant>
        <vt:i4>1</vt:i4>
      </vt:variant>
      <vt:variant>
        <vt:lpstr>Folientitel</vt:lpstr>
      </vt:variant>
      <vt:variant>
        <vt:i4>70</vt:i4>
      </vt:variant>
    </vt:vector>
  </HeadingPairs>
  <TitlesOfParts>
    <vt:vector size="71" baseType="lpstr">
      <vt:lpstr>15_Office-Design</vt:lpstr>
      <vt:lpstr>Grundsteuer: Zeitgemäß! Für eine Bodenwertsteuer    Prof. Dr. Dirk Löhr &amp; Philipp Heuer</vt:lpstr>
      <vt:lpstr>Ablaufplan Seminar</vt:lpstr>
      <vt:lpstr>Vorstellung</vt:lpstr>
      <vt:lpstr>Folie 4</vt:lpstr>
      <vt:lpstr>Folie 5</vt:lpstr>
      <vt:lpstr>Wie arbeiten wir?</vt:lpstr>
      <vt:lpstr>Wie arbeiten wir?</vt:lpstr>
      <vt:lpstr>Block 1: Hintergrund Grundsteuer</vt:lpstr>
      <vt:lpstr>Grundsteuer</vt:lpstr>
      <vt:lpstr>Das Einheitswertverfahren ist …</vt:lpstr>
      <vt:lpstr>Grundsteuerreform - Urteil BVerfG</vt:lpstr>
      <vt:lpstr>Grundsteuerreform der Bundesregierung</vt:lpstr>
      <vt:lpstr>Grundsteuerreformgesetz</vt:lpstr>
      <vt:lpstr>Kritik am Bundesmodell</vt:lpstr>
      <vt:lpstr>Grundsteuer C</vt:lpstr>
      <vt:lpstr>Gesetz zur Änderung des Grundgesetzes</vt:lpstr>
      <vt:lpstr>Folie 17</vt:lpstr>
      <vt:lpstr>Folie 18</vt:lpstr>
      <vt:lpstr>Bundesmodell</vt:lpstr>
      <vt:lpstr>Flächenmodell</vt:lpstr>
      <vt:lpstr>Flächen-Lage-Modell</vt:lpstr>
      <vt:lpstr>Bodenwertsteuer</vt:lpstr>
      <vt:lpstr>Bodenwert- und Bodenflächensteuer</vt:lpstr>
      <vt:lpstr>Bodensteuer</vt:lpstr>
      <vt:lpstr>Vorsicht Verwechselungsgefahr</vt:lpstr>
      <vt:lpstr>Folie 26</vt:lpstr>
      <vt:lpstr>Folie 27</vt:lpstr>
      <vt:lpstr>Grundsteuer und Wohnraummangel</vt:lpstr>
      <vt:lpstr>Grundsteuer und Flächenverbrauch</vt:lpstr>
      <vt:lpstr>Grundsteuer und Nachverdichtung</vt:lpstr>
      <vt:lpstr> </vt:lpstr>
      <vt:lpstr>Zusammenfassung Block  1</vt:lpstr>
      <vt:lpstr>Block 2: Die nächsten Schritte der Neuregelung</vt:lpstr>
      <vt:lpstr>Wie geht es weiter?</vt:lpstr>
      <vt:lpstr>Folie 35</vt:lpstr>
      <vt:lpstr>Inhaltliche Positionen in Hessen</vt:lpstr>
      <vt:lpstr>Koalitionsvertrag CDU-Grüne</vt:lpstr>
      <vt:lpstr>Inhaltliche Positionen in Rheinland-Pfalz</vt:lpstr>
      <vt:lpstr>Inhaltliche Positionen im Saarland</vt:lpstr>
      <vt:lpstr>Debatte in Baden-Württemberg</vt:lpstr>
      <vt:lpstr>Wie geht die Arbeit für Grundsteuer: Zeitgemäß! weiter?</vt:lpstr>
      <vt:lpstr>Wie geht die Arbeit für Grundsteuer: Zeitgemäß! weiter?</vt:lpstr>
      <vt:lpstr>Zusammenfassung Block  2</vt:lpstr>
      <vt:lpstr>Aufgabe</vt:lpstr>
      <vt:lpstr>Mittagspause</vt:lpstr>
      <vt:lpstr>Vorstellung der einmütigen Präsentation</vt:lpstr>
      <vt:lpstr>Block 3: Wie kann ich aktiv werden</vt:lpstr>
      <vt:lpstr>Informieren</vt:lpstr>
      <vt:lpstr>Infomaterialien nutzen und verbreiten</vt:lpstr>
      <vt:lpstr>Unterstützer werben</vt:lpstr>
      <vt:lpstr>Petitionen</vt:lpstr>
      <vt:lpstr>Politisch aktiv werden</vt:lpstr>
      <vt:lpstr>Das Thema in die Medien bringen</vt:lpstr>
      <vt:lpstr>Veranstaltungen</vt:lpstr>
      <vt:lpstr>Vernetzen</vt:lpstr>
      <vt:lpstr>Spenden</vt:lpstr>
      <vt:lpstr>Eigene Ideen und Erfahrungen</vt:lpstr>
      <vt:lpstr>Zusammenfassung Block 3</vt:lpstr>
      <vt:lpstr>Aufgabe</vt:lpstr>
      <vt:lpstr>Block 4: Argumentieren</vt:lpstr>
      <vt:lpstr>Konfrontation mit Einwänden</vt:lpstr>
      <vt:lpstr>Konfrontation mit Einwänden</vt:lpstr>
      <vt:lpstr>Konfrontation mit Einwänden</vt:lpstr>
      <vt:lpstr>Konfrontation mit Einwänden</vt:lpstr>
      <vt:lpstr>Konfrontation mit Einwänden</vt:lpstr>
      <vt:lpstr>Konfrontation mit Einwänden</vt:lpstr>
      <vt:lpstr>Konfrontation mit Einwänden</vt:lpstr>
      <vt:lpstr>Konfrontation mit Einwänden</vt:lpstr>
      <vt:lpstr>Zusammenfassung</vt:lpstr>
      <vt:lpstr>Vielen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Grundsteuer: Zeitgemäß! Ein bundesweiter Aufruf zur Grundsteuerreform</dc:title>
  <dc:creator>Sebastian Meier</dc:creator>
  <cp:lastModifiedBy>pheuer</cp:lastModifiedBy>
  <cp:revision>213</cp:revision>
  <dcterms:created xsi:type="dcterms:W3CDTF">2013-06-21T15:40:00Z</dcterms:created>
  <dcterms:modified xsi:type="dcterms:W3CDTF">2020-02-24T10:49:23Z</dcterms:modified>
</cp:coreProperties>
</file>